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6858000" cx="12192000"/>
  <p:notesSz cx="6858000" cy="9144000"/>
  <p:embeddedFontLst>
    <p:embeddedFont>
      <p:font typeface="Nanum Gothic"/>
      <p:regular r:id="rId36"/>
      <p:bold r:id="rId37"/>
    </p:embeddedFont>
    <p:embeddedFont>
      <p:font typeface="NanumGothic ExtraBold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her+LiDkOwqhleIx8HVtlzh/mM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NanumGothic-bold.fntdata"/><Relationship Id="rId14" Type="http://schemas.openxmlformats.org/officeDocument/2006/relationships/slide" Target="slides/slide7.xml"/><Relationship Id="rId36" Type="http://schemas.openxmlformats.org/officeDocument/2006/relationships/font" Target="fonts/NanumGothic-regular.fntdata"/><Relationship Id="rId17" Type="http://schemas.openxmlformats.org/officeDocument/2006/relationships/slide" Target="slides/slide10.xml"/><Relationship Id="rId39" Type="http://customschemas.google.com/relationships/presentationmetadata" Target="metadata"/><Relationship Id="rId16" Type="http://schemas.openxmlformats.org/officeDocument/2006/relationships/slide" Target="slides/slide9.xml"/><Relationship Id="rId38" Type="http://schemas.openxmlformats.org/officeDocument/2006/relationships/font" Target="fonts/NanumGothicExtraBold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app/profile/seo5479/viz/wordCloud_pop/sheet0?publish=ye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app/profile/seo5479/viz/wordCloud_pop/sheet0_1?publish=ye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app/profile/seo5479/viz/wordCloud_pop/__3?publish=yes" TargetMode="External"/><Relationship Id="rId3" Type="http://schemas.openxmlformats.org/officeDocument/2006/relationships/hyperlink" Target="https://public.tableau.com/app/profile/seo5479/viz/wordCloud_pop/__2?publish=ye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f523a630c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3" name="Google Shape;313;g15f523a630c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f523a630c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5f523a630c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f523a630c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5f523a630c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bb4bb7290_7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5bb4bb7290_7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bb4bb7290_7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5bb4bb7290_7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5f523a630c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5f523a630c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f523a630c_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5f523a630c_2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f523a630c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5f523a630c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f523a630c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5f523a630c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5f523a630c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5f523a630c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5f523a630c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5f523a630c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4" name="Google Shape;524;g15f523a630c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4" name="Google Shape;5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5f523a630c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0" name="Google Shape;560;g15f523a630c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5f523a630c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5f523a630c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5f523a630c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3" name="Google Shape;583;g15f523a630c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5bb4bb7290_7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4" name="Google Shape;594;g15bb4bb7290_7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5f523a630c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15f523a630c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bb4bb7290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5bb4bb7290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f523a630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0" name="Google Shape;170;g15f523a630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bb4bb7290_0_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5bb4bb7290_0_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bb4bb7290_9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대시보드(연수구 민원 현황 워드 클라우드) 링크: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https://public.tableau.com/app/profile/seo5479/viz/wordCloud_pop/sheet0?publish=yes</a:t>
            </a:r>
            <a:r>
              <a:rPr lang="en-U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8" name="Google Shape;208;g15bb4bb7290_9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bb4bb7290_8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대시보드(연수구 연도별 세대원 수) 링크: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https://public.tableau.com/app/profile/seo5479/viz/wordCloud_pop/sheet0_1?publish=yes</a:t>
            </a:r>
            <a:r>
              <a:rPr lang="en-U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0" name="Google Shape;220;g15bb4bb7290_8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f523a630c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대시보드(연수구 전입정보) 링크 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https://public.tableau.com/app/profile/seo5479/viz/wordCloud_pop/__3?publish=yes</a:t>
            </a:r>
            <a:r>
              <a:rPr lang="en-U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대시보드(연수구 전출정보) 링크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https://public.tableau.com/app/profile/seo5479/viz/wordCloud_pop/__2?publish=yes</a:t>
            </a:r>
            <a:r>
              <a:rPr lang="en-U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2" name="Google Shape;232;g15f523a630c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f523a630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5f523a630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f523a630c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1" name="Google Shape;301;g15f523a630c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슬라이드2">
  <p:cSld name="내용 슬라이드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/>
        </p:nvSpPr>
        <p:spPr>
          <a:xfrm>
            <a:off x="163940" y="148406"/>
            <a:ext cx="140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Better life Yeonsu</a:t>
            </a:r>
            <a:endParaRPr sz="12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" name="Google Shape;92;p10"/>
          <p:cNvCxnSpPr/>
          <p:nvPr/>
        </p:nvCxnSpPr>
        <p:spPr>
          <a:xfrm>
            <a:off x="163940" y="6608382"/>
            <a:ext cx="11880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10"/>
          <p:cNvCxnSpPr/>
          <p:nvPr/>
        </p:nvCxnSpPr>
        <p:spPr>
          <a:xfrm>
            <a:off x="1911547" y="276272"/>
            <a:ext cx="10080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0"/>
          <p:cNvSpPr txBox="1"/>
          <p:nvPr>
            <p:ph type="title"/>
          </p:nvPr>
        </p:nvSpPr>
        <p:spPr>
          <a:xfrm>
            <a:off x="1898710" y="425405"/>
            <a:ext cx="10091814" cy="47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Malgun Gothic"/>
              <a:buNone/>
              <a:defRPr b="0" i="0" sz="2400" u="none" cap="none" strike="noStrik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95" name="Google Shape;9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425" y="6013250"/>
            <a:ext cx="1189750" cy="4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남색 배경">
  <p:cSld name="남색 배경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화면">
  <p:cSld name="빈화면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회색 배경">
  <p:cSld name="회색 배경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슬라이드">
  <p:cSld name="내용 슬라이드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/>
        </p:nvSpPr>
        <p:spPr>
          <a:xfrm>
            <a:off x="163940" y="148406"/>
            <a:ext cx="14063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Better life Yeonsu</a:t>
            </a:r>
            <a:endParaRPr sz="12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1" name="Google Shape;101;p27"/>
          <p:cNvCxnSpPr/>
          <p:nvPr/>
        </p:nvCxnSpPr>
        <p:spPr>
          <a:xfrm>
            <a:off x="163940" y="6608382"/>
            <a:ext cx="118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" name="Google Shape;102;p27"/>
          <p:cNvCxnSpPr/>
          <p:nvPr/>
        </p:nvCxnSpPr>
        <p:spPr>
          <a:xfrm>
            <a:off x="1911547" y="276272"/>
            <a:ext cx="100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7"/>
          <p:cNvSpPr txBox="1"/>
          <p:nvPr>
            <p:ph type="title"/>
          </p:nvPr>
        </p:nvSpPr>
        <p:spPr>
          <a:xfrm>
            <a:off x="1898710" y="425405"/>
            <a:ext cx="10091814" cy="47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04" name="Google Shape;10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425" y="6013250"/>
            <a:ext cx="1189750" cy="4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슬라이드3">
  <p:cSld name="내용 슬라이드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/>
        </p:nvSpPr>
        <p:spPr>
          <a:xfrm>
            <a:off x="163940" y="148406"/>
            <a:ext cx="14063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Better life Yeonsu</a:t>
            </a:r>
            <a:endParaRPr sz="12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7" name="Google Shape;107;p28"/>
          <p:cNvCxnSpPr/>
          <p:nvPr/>
        </p:nvCxnSpPr>
        <p:spPr>
          <a:xfrm>
            <a:off x="163940" y="6608382"/>
            <a:ext cx="11880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" name="Google Shape;108;p28"/>
          <p:cNvCxnSpPr/>
          <p:nvPr/>
        </p:nvCxnSpPr>
        <p:spPr>
          <a:xfrm>
            <a:off x="1911547" y="276272"/>
            <a:ext cx="10080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8"/>
          <p:cNvSpPr txBox="1"/>
          <p:nvPr>
            <p:ph type="title"/>
          </p:nvPr>
        </p:nvSpPr>
        <p:spPr>
          <a:xfrm>
            <a:off x="1898710" y="425405"/>
            <a:ext cx="10091814" cy="47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Malgun Gothic"/>
              <a:buNone/>
              <a:defRPr b="0" i="0" sz="2400" u="none" cap="none" strike="noStrik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10" name="Google Shape;11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425" y="6013250"/>
            <a:ext cx="1189750" cy="4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슬라이드">
  <p:cSld name="내용 슬라이드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/>
        </p:nvSpPr>
        <p:spPr>
          <a:xfrm>
            <a:off x="163940" y="148406"/>
            <a:ext cx="140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Better life Yeonsu</a:t>
            </a:r>
            <a:endParaRPr sz="12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4" name="Google Shape;114;p13"/>
          <p:cNvCxnSpPr/>
          <p:nvPr/>
        </p:nvCxnSpPr>
        <p:spPr>
          <a:xfrm>
            <a:off x="163940" y="6608382"/>
            <a:ext cx="118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" name="Google Shape;115;p13"/>
          <p:cNvCxnSpPr/>
          <p:nvPr/>
        </p:nvCxnSpPr>
        <p:spPr>
          <a:xfrm>
            <a:off x="1911547" y="276272"/>
            <a:ext cx="100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3"/>
          <p:cNvSpPr txBox="1"/>
          <p:nvPr>
            <p:ph type="title"/>
          </p:nvPr>
        </p:nvSpPr>
        <p:spPr>
          <a:xfrm>
            <a:off x="1898710" y="425405"/>
            <a:ext cx="10091814" cy="47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17" name="Google Shape;1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425" y="6013250"/>
            <a:ext cx="1189750" cy="4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슬라이드">
  <p:cSld name="내용 슬라이드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/>
          <p:nvPr/>
        </p:nvSpPr>
        <p:spPr>
          <a:xfrm>
            <a:off x="163940" y="148406"/>
            <a:ext cx="14063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Better life Yeonsu</a:t>
            </a:r>
            <a:endParaRPr sz="12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Google Shape;21;p11"/>
          <p:cNvCxnSpPr/>
          <p:nvPr/>
        </p:nvCxnSpPr>
        <p:spPr>
          <a:xfrm>
            <a:off x="163940" y="6608382"/>
            <a:ext cx="118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11"/>
          <p:cNvCxnSpPr/>
          <p:nvPr/>
        </p:nvCxnSpPr>
        <p:spPr>
          <a:xfrm>
            <a:off x="1911547" y="276272"/>
            <a:ext cx="100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" name="Google Shape;23;p11"/>
          <p:cNvSpPr txBox="1"/>
          <p:nvPr>
            <p:ph type="title"/>
          </p:nvPr>
        </p:nvSpPr>
        <p:spPr>
          <a:xfrm>
            <a:off x="1898710" y="425405"/>
            <a:ext cx="10091814" cy="47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남색 배경">
  <p:cSld name="남색 배경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화면">
  <p:cSld name="빈화면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회색 배경">
  <p:cSld name="회색 배경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슬라이드2">
  <p:cSld name="내용 슬라이드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/>
        </p:nvSpPr>
        <p:spPr>
          <a:xfrm>
            <a:off x="163940" y="148406"/>
            <a:ext cx="14063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Better life Yeonsu</a:t>
            </a:r>
            <a:endParaRPr sz="12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3" name="Google Shape;123;p32"/>
          <p:cNvCxnSpPr/>
          <p:nvPr/>
        </p:nvCxnSpPr>
        <p:spPr>
          <a:xfrm>
            <a:off x="163940" y="6608382"/>
            <a:ext cx="11880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" name="Google Shape;124;p32"/>
          <p:cNvCxnSpPr/>
          <p:nvPr/>
        </p:nvCxnSpPr>
        <p:spPr>
          <a:xfrm>
            <a:off x="1911547" y="276272"/>
            <a:ext cx="10080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32"/>
          <p:cNvSpPr txBox="1"/>
          <p:nvPr>
            <p:ph type="title"/>
          </p:nvPr>
        </p:nvSpPr>
        <p:spPr>
          <a:xfrm>
            <a:off x="1898710" y="425405"/>
            <a:ext cx="10091814" cy="47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Malgun Gothic"/>
              <a:buNone/>
              <a:defRPr b="0" i="0" sz="2400" u="none" cap="none" strike="noStrik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26" name="Google Shape;12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425" y="6013250"/>
            <a:ext cx="1189750" cy="4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슬라이드3">
  <p:cSld name="내용 슬라이드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/>
        </p:nvSpPr>
        <p:spPr>
          <a:xfrm>
            <a:off x="163940" y="148406"/>
            <a:ext cx="14063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Better life Yeonsu</a:t>
            </a:r>
            <a:endParaRPr sz="12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9" name="Google Shape;129;p33"/>
          <p:cNvCxnSpPr/>
          <p:nvPr/>
        </p:nvCxnSpPr>
        <p:spPr>
          <a:xfrm>
            <a:off x="163940" y="6608382"/>
            <a:ext cx="11880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p33"/>
          <p:cNvCxnSpPr/>
          <p:nvPr/>
        </p:nvCxnSpPr>
        <p:spPr>
          <a:xfrm>
            <a:off x="1911547" y="276272"/>
            <a:ext cx="10080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33"/>
          <p:cNvSpPr txBox="1"/>
          <p:nvPr>
            <p:ph type="title"/>
          </p:nvPr>
        </p:nvSpPr>
        <p:spPr>
          <a:xfrm>
            <a:off x="1898710" y="425405"/>
            <a:ext cx="10091814" cy="47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Malgun Gothic"/>
              <a:buNone/>
              <a:defRPr b="0" i="0" sz="2400" u="none" cap="none" strike="noStrik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425" y="6013250"/>
            <a:ext cx="1189750" cy="4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빈 화면">
  <p:cSld name="2_빈 화면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g15bb4bb7290_0_142"/>
          <p:cNvCxnSpPr/>
          <p:nvPr/>
        </p:nvCxnSpPr>
        <p:spPr>
          <a:xfrm>
            <a:off x="584200" y="11430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" name="Google Shape;135;g15bb4bb7290_0_142"/>
          <p:cNvCxnSpPr/>
          <p:nvPr/>
        </p:nvCxnSpPr>
        <p:spPr>
          <a:xfrm>
            <a:off x="584200" y="65278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g15bb4bb7290_0_1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15bb4bb7290_0_1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5bb4bb7290_0_1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g15bb4bb7290_0_142"/>
          <p:cNvSpPr/>
          <p:nvPr/>
        </p:nvSpPr>
        <p:spPr>
          <a:xfrm flipH="1">
            <a:off x="11303099" y="-1"/>
            <a:ext cx="622200" cy="8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5bb4bb7290_0_142"/>
          <p:cNvSpPr txBox="1"/>
          <p:nvPr/>
        </p:nvSpPr>
        <p:spPr>
          <a:xfrm>
            <a:off x="-171135" y="-307152"/>
            <a:ext cx="755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bb4bb7290_0_4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15bb4bb7290_0_4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15bb4bb7290_0_4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6E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6E6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6E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Relationship Id="rId7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9.png"/><Relationship Id="rId6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13" Type="http://schemas.openxmlformats.org/officeDocument/2006/relationships/image" Target="../media/image38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9" Type="http://schemas.openxmlformats.org/officeDocument/2006/relationships/image" Target="../media/image20.png"/><Relationship Id="rId15" Type="http://schemas.openxmlformats.org/officeDocument/2006/relationships/image" Target="../media/image31.png"/><Relationship Id="rId14" Type="http://schemas.openxmlformats.org/officeDocument/2006/relationships/image" Target="../media/image27.png"/><Relationship Id="rId17" Type="http://schemas.openxmlformats.org/officeDocument/2006/relationships/image" Target="../media/image29.png"/><Relationship Id="rId16" Type="http://schemas.openxmlformats.org/officeDocument/2006/relationships/image" Target="../media/image35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6E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62175"/>
            <a:ext cx="12191999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/>
          <p:nvPr/>
        </p:nvSpPr>
        <p:spPr>
          <a:xfrm>
            <a:off x="589528" y="756226"/>
            <a:ext cx="1101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900" u="none" cap="none" strike="noStrike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공간분석 기반 연수구 현황분석 및 활성화 방안 제안</a:t>
            </a:r>
            <a:endParaRPr sz="17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4625250" y="295200"/>
            <a:ext cx="294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Better life Yeonsu</a:t>
            </a:r>
            <a:endParaRPr i="0" sz="18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"/>
          <p:cNvSpPr txBox="1"/>
          <p:nvPr/>
        </p:nvSpPr>
        <p:spPr>
          <a:xfrm>
            <a:off x="-1" y="159935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팀 알바트로스</a:t>
            </a:r>
            <a:endParaRPr b="1" i="0" sz="2300" u="none" cap="none" strike="noStrike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3" name="Google Shape;153;p1"/>
          <p:cNvCxnSpPr/>
          <p:nvPr/>
        </p:nvCxnSpPr>
        <p:spPr>
          <a:xfrm>
            <a:off x="332509" y="1478161"/>
            <a:ext cx="115362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" name="Google Shape;154;p1"/>
          <p:cNvCxnSpPr/>
          <p:nvPr/>
        </p:nvCxnSpPr>
        <p:spPr>
          <a:xfrm>
            <a:off x="4596809" y="490274"/>
            <a:ext cx="51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" name="Google Shape;155;p1"/>
          <p:cNvCxnSpPr/>
          <p:nvPr/>
        </p:nvCxnSpPr>
        <p:spPr>
          <a:xfrm>
            <a:off x="7083875" y="490274"/>
            <a:ext cx="51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15f523a630c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876" y="3984100"/>
            <a:ext cx="6000249" cy="2151925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g15f523a630c_0_116"/>
          <p:cNvSpPr txBox="1"/>
          <p:nvPr/>
        </p:nvSpPr>
        <p:spPr>
          <a:xfrm>
            <a:off x="1350275" y="967300"/>
            <a:ext cx="100917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인접성(Contiguity) 기반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공간가중치행렬 사용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공간상의 지역들 간에 공간이웃(Spatial Neighbor) 여부를 표현하여, 공간자기상관성 확인</a:t>
            </a:r>
            <a:br>
              <a:rPr lang="en-US" sz="1600">
                <a:latin typeface="Nanum Gothic"/>
                <a:ea typeface="Nanum Gothic"/>
                <a:cs typeface="Nanum Gothic"/>
                <a:sym typeface="Nanum Gothic"/>
              </a:rPr>
            </a:b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인접성을 구성하는 방식(Rook, Bishop, Queen, 체스게임에서 말의 이동방식)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Rook : 특정 지역이 인접 지역과 면을 접하고 있는 경우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Bishop : 인접지역과 점으로(대각선 방향) 접해 있는 경우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Queen : 특정 지역이 인접 지역과 면 또는 점으로 접해있는 경우(Rook + Bishop)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→ 공간적 관계를 폭넓게 분석하기 위해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Queen 방식 사용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g15f523a630c_0_116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8" name="Google Shape;318;g15f523a630c_0_116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공간적 자기상관성 (Spatial Autocorrelation)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g15f523a630c_0_116"/>
          <p:cNvSpPr txBox="1"/>
          <p:nvPr/>
        </p:nvSpPr>
        <p:spPr>
          <a:xfrm>
            <a:off x="3485550" y="6119925"/>
            <a:ext cx="5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&lt;공간가중치행렬에서 인접성을 정의하는 방식&gt;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f523a630c_0_22"/>
          <p:cNvSpPr/>
          <p:nvPr/>
        </p:nvSpPr>
        <p:spPr>
          <a:xfrm>
            <a:off x="536275" y="1561338"/>
            <a:ext cx="5921400" cy="3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Getis-Ord G 통계량 : 특정 장소들의 공간적 군집패턴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LISA(Local indicators for spatial association) 분석의 일종,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일정한 범위 내 인접 지역들간 개별적 군집경향 검정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40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* LISA 분석 : 각 지역에 대해서 통계적 유의성이 있는지를</a:t>
            </a:r>
            <a:br>
              <a:rPr b="1" lang="en-US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검증하는 통계적 근거를 제공해주는 기법</a:t>
            </a:r>
            <a:endParaRPr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b="1" lang="en-US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High 지역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은 특정 장소의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해당하는 지표의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값이 높음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높은 값을 갖는 인접 지역들로 둘러싸인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장소를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나타냄</a:t>
            </a:r>
            <a:br>
              <a:rPr lang="en-US" sz="1600">
                <a:latin typeface="Nanum Gothic"/>
                <a:ea typeface="Nanum Gothic"/>
                <a:cs typeface="Nanum Gothic"/>
                <a:sym typeface="Nanum Gothic"/>
              </a:rPr>
            </a:b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b="1" lang="en-US" sz="1600">
                <a:solidFill>
                  <a:srgbClr val="2200CC"/>
                </a:solidFill>
                <a:latin typeface="Nanum Gothic"/>
                <a:ea typeface="Nanum Gothic"/>
                <a:cs typeface="Nanum Gothic"/>
                <a:sym typeface="Nanum Gothic"/>
              </a:rPr>
              <a:t>Low 지역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은 반대로 지표의 값이 낮음</a:t>
            </a:r>
            <a:endParaRPr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5" name="Google Shape;325;g15f523a630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450" y="1561337"/>
            <a:ext cx="5317276" cy="3735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g15f523a630c_0_22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7" name="Google Shape;327;g15f523a630c_0_22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Getis-Ord G (High/Low Clustering)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" name="Google Shape;328;g15f523a630c_0_22"/>
          <p:cNvSpPr txBox="1"/>
          <p:nvPr/>
        </p:nvSpPr>
        <p:spPr>
          <a:xfrm>
            <a:off x="6457675" y="4988875"/>
            <a:ext cx="89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Nanum Gothic"/>
                <a:ea typeface="Nanum Gothic"/>
                <a:cs typeface="Nanum Gothic"/>
                <a:sym typeface="Nanum Gothic"/>
              </a:rPr>
              <a:t>출처: ArcGIS 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" name="Google Shape;329;g15f523a630c_0_22"/>
          <p:cNvSpPr txBox="1"/>
          <p:nvPr/>
        </p:nvSpPr>
        <p:spPr>
          <a:xfrm>
            <a:off x="7350888" y="5296667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&lt;Getis-Ord G 통계량&gt;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15f523a630c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113" y="1329887"/>
            <a:ext cx="9089775" cy="33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5f523a630c_0_164"/>
          <p:cNvSpPr txBox="1"/>
          <p:nvPr/>
        </p:nvSpPr>
        <p:spPr>
          <a:xfrm>
            <a:off x="6635275" y="4660388"/>
            <a:ext cx="40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Nanum Gothic"/>
                <a:ea typeface="Nanum Gothic"/>
                <a:cs typeface="Nanum Gothic"/>
                <a:sym typeface="Nanum Gothic"/>
              </a:rPr>
              <a:t>출처: 공간통계 분석의 이해와 활용을 위한 첫걸음, 이경주 외 3인, 국토연구원(2015)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g15f523a630c_0_164"/>
          <p:cNvSpPr/>
          <p:nvPr/>
        </p:nvSpPr>
        <p:spPr>
          <a:xfrm>
            <a:off x="1614600" y="5094800"/>
            <a:ext cx="89628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세번째 그림의 공간패턴은 큰 값들이 공간적으로 가까이 분포하려는 특성이 존재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즉, 공간적 군집경향이 강한 공간패턴을 나타냄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해당 패턴에서 빨간색으로 표시된 단위지역은 </a:t>
            </a:r>
            <a:r>
              <a:rPr b="1" lang="en-US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High Clustering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에 해당함</a:t>
            </a:r>
            <a:endParaRPr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g15f523a630c_0_164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38" name="Google Shape;338;g15f523a630c_0_164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Getis-Ord G (High/Low Clustering)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bb4bb7290_7_130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44" name="Google Shape;344;g15bb4bb7290_7_130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 데이터 및 산출 방식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345" name="Google Shape;345;g15bb4bb7290_7_130"/>
          <p:cNvGrpSpPr/>
          <p:nvPr/>
        </p:nvGrpSpPr>
        <p:grpSpPr>
          <a:xfrm>
            <a:off x="8372175" y="2596050"/>
            <a:ext cx="4091625" cy="2132200"/>
            <a:chOff x="8372175" y="2596050"/>
            <a:chExt cx="4091625" cy="2132200"/>
          </a:xfrm>
        </p:grpSpPr>
        <p:sp>
          <p:nvSpPr>
            <p:cNvPr id="346" name="Google Shape;346;g15bb4bb7290_7_130"/>
            <p:cNvSpPr/>
            <p:nvPr/>
          </p:nvSpPr>
          <p:spPr>
            <a:xfrm>
              <a:off x="8372175" y="2596050"/>
              <a:ext cx="38547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3302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anum Gothic"/>
                <a:buChar char="❏"/>
              </a:pPr>
              <a:r>
                <a:rPr lang="en-US" sz="16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직전 3년간을 예를 든다면 선형 가중평균은 다음의 계산식을 따름 </a:t>
              </a:r>
              <a:endPara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1371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47" name="Google Shape;347;g15bb4bb7290_7_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3500" y="3484650"/>
              <a:ext cx="3533919" cy="74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g15bb4bb7290_7_130"/>
            <p:cNvSpPr txBox="1"/>
            <p:nvPr/>
          </p:nvSpPr>
          <p:spPr>
            <a:xfrm>
              <a:off x="8443500" y="4328050"/>
              <a:ext cx="402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* </a:t>
              </a:r>
              <a:r>
                <a:rPr b="1" lang="en-US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Aa는 a년전 수치 (ex. A</a:t>
              </a:r>
              <a:r>
                <a:rPr b="1" baseline="-25000" lang="en-US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2 </a:t>
              </a:r>
              <a:r>
                <a:rPr b="1" lang="en-US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= </a:t>
              </a:r>
              <a:r>
                <a:rPr b="1" lang="en-US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2</a:t>
              </a:r>
              <a:r>
                <a:rPr b="1" lang="en-US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년전 수치)</a:t>
              </a:r>
              <a:endPara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349" name="Google Shape;349;g15bb4bb7290_7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75" y="1047905"/>
            <a:ext cx="8067375" cy="5312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bb4bb7290_7_141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분석결과 종합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5" name="Google Shape;355;g15bb4bb7290_7_141"/>
          <p:cNvGrpSpPr/>
          <p:nvPr/>
        </p:nvGrpSpPr>
        <p:grpSpPr>
          <a:xfrm>
            <a:off x="1057275" y="1705967"/>
            <a:ext cx="2762700" cy="3097541"/>
            <a:chOff x="1057275" y="2163167"/>
            <a:chExt cx="2762700" cy="3097541"/>
          </a:xfrm>
        </p:grpSpPr>
        <p:sp>
          <p:nvSpPr>
            <p:cNvPr id="356" name="Google Shape;356;g15bb4bb7290_7_141"/>
            <p:cNvSpPr/>
            <p:nvPr/>
          </p:nvSpPr>
          <p:spPr>
            <a:xfrm>
              <a:off x="1057275" y="2163167"/>
              <a:ext cx="2762700" cy="217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g15bb4bb7290_7_141"/>
            <p:cNvSpPr txBox="1"/>
            <p:nvPr/>
          </p:nvSpPr>
          <p:spPr>
            <a:xfrm>
              <a:off x="1371140" y="4860508"/>
              <a:ext cx="21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b="1" lang="en-US" sz="2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인구·사회 부문</a:t>
              </a:r>
              <a:endParaRPr b="1" i="0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358" name="Google Shape;358;g15bb4bb7290_7_141"/>
            <p:cNvCxnSpPr/>
            <p:nvPr/>
          </p:nvCxnSpPr>
          <p:spPr>
            <a:xfrm>
              <a:off x="1321600" y="4690776"/>
              <a:ext cx="2160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59" name="Google Shape;359;g15bb4bb7290_7_141"/>
          <p:cNvGrpSpPr/>
          <p:nvPr/>
        </p:nvGrpSpPr>
        <p:grpSpPr>
          <a:xfrm>
            <a:off x="4708342" y="1705967"/>
            <a:ext cx="2762700" cy="3097541"/>
            <a:chOff x="1057275" y="2163167"/>
            <a:chExt cx="2762700" cy="3097541"/>
          </a:xfrm>
        </p:grpSpPr>
        <p:sp>
          <p:nvSpPr>
            <p:cNvPr id="360" name="Google Shape;360;g15bb4bb7290_7_141"/>
            <p:cNvSpPr/>
            <p:nvPr/>
          </p:nvSpPr>
          <p:spPr>
            <a:xfrm>
              <a:off x="1057275" y="2163167"/>
              <a:ext cx="2762700" cy="217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g15bb4bb7290_7_141"/>
            <p:cNvSpPr txBox="1"/>
            <p:nvPr/>
          </p:nvSpPr>
          <p:spPr>
            <a:xfrm>
              <a:off x="1371140" y="4860508"/>
              <a:ext cx="21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산업·경제 부문</a:t>
              </a:r>
              <a:endParaRPr b="1" i="0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362" name="Google Shape;362;g15bb4bb7290_7_141"/>
            <p:cNvCxnSpPr/>
            <p:nvPr/>
          </p:nvCxnSpPr>
          <p:spPr>
            <a:xfrm>
              <a:off x="1321600" y="4690776"/>
              <a:ext cx="2160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63" name="Google Shape;363;g15bb4bb7290_7_141"/>
          <p:cNvGrpSpPr/>
          <p:nvPr/>
        </p:nvGrpSpPr>
        <p:grpSpPr>
          <a:xfrm>
            <a:off x="8359409" y="1705967"/>
            <a:ext cx="2762700" cy="3097541"/>
            <a:chOff x="1057275" y="2163167"/>
            <a:chExt cx="2762700" cy="3097541"/>
          </a:xfrm>
        </p:grpSpPr>
        <p:sp>
          <p:nvSpPr>
            <p:cNvPr id="364" name="Google Shape;364;g15bb4bb7290_7_141"/>
            <p:cNvSpPr/>
            <p:nvPr/>
          </p:nvSpPr>
          <p:spPr>
            <a:xfrm>
              <a:off x="1057275" y="2163167"/>
              <a:ext cx="2762700" cy="217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5" name="Google Shape;365;g15bb4bb7290_7_141"/>
            <p:cNvSpPr txBox="1"/>
            <p:nvPr/>
          </p:nvSpPr>
          <p:spPr>
            <a:xfrm>
              <a:off x="1371140" y="4860508"/>
              <a:ext cx="21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algun Gothic"/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물리·환경 부문</a:t>
              </a:r>
              <a:endParaRPr b="1" i="0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366" name="Google Shape;366;g15bb4bb7290_7_141"/>
            <p:cNvCxnSpPr/>
            <p:nvPr/>
          </p:nvCxnSpPr>
          <p:spPr>
            <a:xfrm>
              <a:off x="1321600" y="4690776"/>
              <a:ext cx="2160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67" name="Google Shape;367;g15bb4bb7290_7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650" y="1525875"/>
            <a:ext cx="3078075" cy="2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5bb4bb7290_7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825" y="1525875"/>
            <a:ext cx="3078075" cy="2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5bb4bb7290_7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8002" y="1525880"/>
            <a:ext cx="3078073" cy="257839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5bb4bb7290_7_141"/>
          <p:cNvSpPr/>
          <p:nvPr/>
        </p:nvSpPr>
        <p:spPr>
          <a:xfrm>
            <a:off x="987100" y="5188800"/>
            <a:ext cx="106905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13가지 범주 별 local G값 산출 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및 3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가지 부문별 G값의 합계를 시각화 진행(QGIS 및 Geoda 활용)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부문 별 결과분석 이후, 총 합계에 대한 결론 도출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g15bb4bb7290_7_141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5f523a630c_0_56"/>
          <p:cNvPicPr preferRelativeResize="0"/>
          <p:nvPr/>
        </p:nvPicPr>
        <p:blipFill rotWithShape="1">
          <a:blip r:embed="rId3">
            <a:alphaModFix/>
          </a:blip>
          <a:srcRect b="1078" l="0" r="0" t="0"/>
          <a:stretch/>
        </p:blipFill>
        <p:spPr>
          <a:xfrm>
            <a:off x="445000" y="1111200"/>
            <a:ext cx="5650999" cy="47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5f523a630c_0_56"/>
          <p:cNvSpPr txBox="1"/>
          <p:nvPr>
            <p:ph type="title"/>
          </p:nvPr>
        </p:nvSpPr>
        <p:spPr>
          <a:xfrm>
            <a:off x="18988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지표 분석 - 인구·사회 부문 1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78" name="Google Shape;378;g15f523a630c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725" y="1111200"/>
            <a:ext cx="2734406" cy="228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5f523a630c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7856" y="1111200"/>
            <a:ext cx="2726749" cy="227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5f523a630c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7844" y="3581999"/>
            <a:ext cx="2729246" cy="227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5f523a630c_0_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3555" y="3581999"/>
            <a:ext cx="2726749" cy="22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5f523a630c_0_56"/>
          <p:cNvSpPr/>
          <p:nvPr/>
        </p:nvSpPr>
        <p:spPr>
          <a:xfrm>
            <a:off x="445000" y="5932275"/>
            <a:ext cx="106905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8가지의 인구ㆍ사회 부문 분석결과, 최대 5가지가 교차되는 부분 확인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옥련1동(송도유원지)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청학동(문학산)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연수2동(연수역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원인재역),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연수3동(연수주공), 선학동(선학역 서편)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g15f523a630c_0_56"/>
          <p:cNvSpPr/>
          <p:nvPr/>
        </p:nvSpPr>
        <p:spPr>
          <a:xfrm>
            <a:off x="4270325" y="3479975"/>
            <a:ext cx="387600" cy="387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5f523a630c_0_56"/>
          <p:cNvSpPr/>
          <p:nvPr/>
        </p:nvSpPr>
        <p:spPr>
          <a:xfrm>
            <a:off x="4607350" y="4807550"/>
            <a:ext cx="1171800" cy="75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5f523a630c_0_56"/>
          <p:cNvSpPr/>
          <p:nvPr/>
        </p:nvSpPr>
        <p:spPr>
          <a:xfrm>
            <a:off x="4296500" y="2730150"/>
            <a:ext cx="699000" cy="699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5f523a630c_0_56"/>
          <p:cNvSpPr/>
          <p:nvPr/>
        </p:nvSpPr>
        <p:spPr>
          <a:xfrm>
            <a:off x="3615125" y="3175395"/>
            <a:ext cx="481200" cy="622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5f523a630c_0_56"/>
          <p:cNvSpPr/>
          <p:nvPr/>
        </p:nvSpPr>
        <p:spPr>
          <a:xfrm>
            <a:off x="1741325" y="3135625"/>
            <a:ext cx="542700" cy="51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5f523a630c_0_56"/>
          <p:cNvSpPr/>
          <p:nvPr/>
        </p:nvSpPr>
        <p:spPr>
          <a:xfrm>
            <a:off x="2699350" y="2451575"/>
            <a:ext cx="387600" cy="387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5f523a630c_0_56"/>
          <p:cNvSpPr/>
          <p:nvPr/>
        </p:nvSpPr>
        <p:spPr>
          <a:xfrm>
            <a:off x="4932775" y="1896350"/>
            <a:ext cx="481200" cy="55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5f523a630c_0_56"/>
          <p:cNvSpPr txBox="1"/>
          <p:nvPr/>
        </p:nvSpPr>
        <p:spPr>
          <a:xfrm>
            <a:off x="1132375" y="235955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g15f523a630c_0_56"/>
          <p:cNvSpPr txBox="1"/>
          <p:nvPr/>
        </p:nvSpPr>
        <p:spPr>
          <a:xfrm>
            <a:off x="1258550" y="3169813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g15f523a630c_0_56"/>
          <p:cNvSpPr txBox="1"/>
          <p:nvPr/>
        </p:nvSpPr>
        <p:spPr>
          <a:xfrm>
            <a:off x="2665500" y="280052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청학동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3" name="Google Shape;393;g15f523a630c_0_56"/>
          <p:cNvSpPr txBox="1"/>
          <p:nvPr/>
        </p:nvSpPr>
        <p:spPr>
          <a:xfrm>
            <a:off x="3662300" y="231540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4" name="Google Shape;394;g15f523a630c_0_56"/>
          <p:cNvSpPr txBox="1"/>
          <p:nvPr/>
        </p:nvSpPr>
        <p:spPr>
          <a:xfrm>
            <a:off x="4946575" y="206867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선학동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g15f523a630c_0_56"/>
          <p:cNvSpPr txBox="1"/>
          <p:nvPr/>
        </p:nvSpPr>
        <p:spPr>
          <a:xfrm>
            <a:off x="4195775" y="305970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g15f523a630c_0_56"/>
          <p:cNvSpPr txBox="1"/>
          <p:nvPr/>
        </p:nvSpPr>
        <p:spPr>
          <a:xfrm>
            <a:off x="3937100" y="365275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g15f523a630c_0_56"/>
          <p:cNvSpPr txBox="1"/>
          <p:nvPr/>
        </p:nvSpPr>
        <p:spPr>
          <a:xfrm>
            <a:off x="2353500" y="396190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g15f523a630c_0_56"/>
          <p:cNvSpPr txBox="1"/>
          <p:nvPr/>
        </p:nvSpPr>
        <p:spPr>
          <a:xfrm>
            <a:off x="2985000" y="472532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g15f523a630c_0_56"/>
          <p:cNvSpPr txBox="1"/>
          <p:nvPr/>
        </p:nvSpPr>
        <p:spPr>
          <a:xfrm>
            <a:off x="3580263" y="414555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g15f523a630c_0_56"/>
          <p:cNvSpPr txBox="1"/>
          <p:nvPr/>
        </p:nvSpPr>
        <p:spPr>
          <a:xfrm>
            <a:off x="1505288" y="1114675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인구,사회부문 LocalG 합산결과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1" name="Google Shape;401;g15f523a630c_0_56"/>
          <p:cNvSpPr txBox="1"/>
          <p:nvPr/>
        </p:nvSpPr>
        <p:spPr>
          <a:xfrm>
            <a:off x="5841713" y="1114675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기초생활수급자 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2" name="Google Shape;402;g15f523a630c_0_56"/>
          <p:cNvSpPr txBox="1"/>
          <p:nvPr/>
        </p:nvSpPr>
        <p:spPr>
          <a:xfrm>
            <a:off x="8717263" y="1114675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인구밀도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 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3" name="Google Shape;403;g15f523a630c_0_56"/>
          <p:cNvSpPr txBox="1"/>
          <p:nvPr/>
        </p:nvSpPr>
        <p:spPr>
          <a:xfrm>
            <a:off x="5808088" y="3567639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독거노인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 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4" name="Google Shape;404;g15f523a630c_0_56"/>
          <p:cNvSpPr txBox="1"/>
          <p:nvPr/>
        </p:nvSpPr>
        <p:spPr>
          <a:xfrm>
            <a:off x="8717263" y="3567639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노령화지수 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5" name="Google Shape;405;g15f523a630c_0_56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f523a630c_2_35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지표 분석 - 인구·사회 부문 2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11" name="Google Shape;411;g15f523a630c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399" y="1110815"/>
            <a:ext cx="2717046" cy="227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5f523a630c_2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399" y="3589722"/>
            <a:ext cx="2717046" cy="227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5f523a630c_2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7850" y="1110815"/>
            <a:ext cx="2717049" cy="22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5f523a630c_2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7850" y="3589717"/>
            <a:ext cx="2717049" cy="22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5f523a630c_2_35"/>
          <p:cNvSpPr txBox="1"/>
          <p:nvPr/>
        </p:nvSpPr>
        <p:spPr>
          <a:xfrm>
            <a:off x="6636552" y="1114671"/>
            <a:ext cx="187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교통사고건수 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6" name="Google Shape;416;g15f523a630c_2_35"/>
          <p:cNvSpPr txBox="1"/>
          <p:nvPr/>
        </p:nvSpPr>
        <p:spPr>
          <a:xfrm>
            <a:off x="8717263" y="1114675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인구 순이동률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 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7" name="Google Shape;417;g15f523a630c_2_35"/>
          <p:cNvSpPr txBox="1"/>
          <p:nvPr/>
        </p:nvSpPr>
        <p:spPr>
          <a:xfrm>
            <a:off x="5808088" y="3599184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112 신고 건수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 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8" name="Google Shape;418;g15f523a630c_2_35"/>
          <p:cNvSpPr txBox="1"/>
          <p:nvPr/>
        </p:nvSpPr>
        <p:spPr>
          <a:xfrm>
            <a:off x="8717263" y="3599184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민원 건수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 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9" name="Google Shape;419;g15f523a630c_2_35"/>
          <p:cNvSpPr/>
          <p:nvPr/>
        </p:nvSpPr>
        <p:spPr>
          <a:xfrm>
            <a:off x="445000" y="5932275"/>
            <a:ext cx="106905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8가지의 인구ㆍ사회 부문 분석결과, 최대 5가지가 교차되는 부분 확인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옥련1동(송도유원지)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청학동(문학산)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연수2동(연수역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원인재역),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연수3동(연수주공), 선학동(선학역 서편)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g15f523a630c_2_35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21" name="Google Shape;421;g15f523a630c_2_35"/>
          <p:cNvPicPr preferRelativeResize="0"/>
          <p:nvPr/>
        </p:nvPicPr>
        <p:blipFill rotWithShape="1">
          <a:blip r:embed="rId7">
            <a:alphaModFix/>
          </a:blip>
          <a:srcRect b="1078" l="0" r="0" t="0"/>
          <a:stretch/>
        </p:blipFill>
        <p:spPr>
          <a:xfrm>
            <a:off x="445000" y="1111200"/>
            <a:ext cx="5650999" cy="47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5f523a630c_2_35"/>
          <p:cNvSpPr/>
          <p:nvPr/>
        </p:nvSpPr>
        <p:spPr>
          <a:xfrm>
            <a:off x="4270325" y="3479975"/>
            <a:ext cx="387600" cy="387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5f523a630c_2_35"/>
          <p:cNvSpPr/>
          <p:nvPr/>
        </p:nvSpPr>
        <p:spPr>
          <a:xfrm>
            <a:off x="4607350" y="4807550"/>
            <a:ext cx="1171800" cy="75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5f523a630c_2_35"/>
          <p:cNvSpPr/>
          <p:nvPr/>
        </p:nvSpPr>
        <p:spPr>
          <a:xfrm>
            <a:off x="4296500" y="2730150"/>
            <a:ext cx="699000" cy="699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5f523a630c_2_35"/>
          <p:cNvSpPr/>
          <p:nvPr/>
        </p:nvSpPr>
        <p:spPr>
          <a:xfrm>
            <a:off x="3615125" y="3175395"/>
            <a:ext cx="481200" cy="622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5f523a630c_2_35"/>
          <p:cNvSpPr/>
          <p:nvPr/>
        </p:nvSpPr>
        <p:spPr>
          <a:xfrm>
            <a:off x="1741325" y="3135625"/>
            <a:ext cx="542700" cy="51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5f523a630c_2_35"/>
          <p:cNvSpPr/>
          <p:nvPr/>
        </p:nvSpPr>
        <p:spPr>
          <a:xfrm>
            <a:off x="2699350" y="2451575"/>
            <a:ext cx="387600" cy="387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5f523a630c_2_35"/>
          <p:cNvSpPr/>
          <p:nvPr/>
        </p:nvSpPr>
        <p:spPr>
          <a:xfrm>
            <a:off x="4932775" y="1896350"/>
            <a:ext cx="481200" cy="55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5f523a630c_2_35"/>
          <p:cNvSpPr txBox="1"/>
          <p:nvPr/>
        </p:nvSpPr>
        <p:spPr>
          <a:xfrm>
            <a:off x="1132375" y="235955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0" name="Google Shape;430;g15f523a630c_2_35"/>
          <p:cNvSpPr txBox="1"/>
          <p:nvPr/>
        </p:nvSpPr>
        <p:spPr>
          <a:xfrm>
            <a:off x="1258550" y="3169813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g15f523a630c_2_35"/>
          <p:cNvSpPr txBox="1"/>
          <p:nvPr/>
        </p:nvSpPr>
        <p:spPr>
          <a:xfrm>
            <a:off x="3662300" y="231540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g15f523a630c_2_35"/>
          <p:cNvSpPr txBox="1"/>
          <p:nvPr/>
        </p:nvSpPr>
        <p:spPr>
          <a:xfrm>
            <a:off x="4946575" y="206867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선학동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g15f523a630c_2_35"/>
          <p:cNvSpPr txBox="1"/>
          <p:nvPr/>
        </p:nvSpPr>
        <p:spPr>
          <a:xfrm>
            <a:off x="4195775" y="305970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g15f523a630c_2_35"/>
          <p:cNvSpPr txBox="1"/>
          <p:nvPr/>
        </p:nvSpPr>
        <p:spPr>
          <a:xfrm>
            <a:off x="3937100" y="365275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g15f523a630c_2_35"/>
          <p:cNvSpPr txBox="1"/>
          <p:nvPr/>
        </p:nvSpPr>
        <p:spPr>
          <a:xfrm>
            <a:off x="2353500" y="396190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6" name="Google Shape;436;g15f523a630c_2_35"/>
          <p:cNvSpPr txBox="1"/>
          <p:nvPr/>
        </p:nvSpPr>
        <p:spPr>
          <a:xfrm>
            <a:off x="2985000" y="472532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g15f523a630c_2_35"/>
          <p:cNvSpPr txBox="1"/>
          <p:nvPr/>
        </p:nvSpPr>
        <p:spPr>
          <a:xfrm>
            <a:off x="3580263" y="414555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g15f523a630c_2_35"/>
          <p:cNvSpPr txBox="1"/>
          <p:nvPr/>
        </p:nvSpPr>
        <p:spPr>
          <a:xfrm>
            <a:off x="1505288" y="1114675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인구,사회부문 LocalG 합산결과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9" name="Google Shape;439;g15f523a630c_2_35"/>
          <p:cNvSpPr txBox="1"/>
          <p:nvPr/>
        </p:nvSpPr>
        <p:spPr>
          <a:xfrm>
            <a:off x="2665500" y="280052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청학동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f523a630c_0_61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지표 분석 - 산업·경제 부문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45" name="Google Shape;445;g15f523a630c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00" y="979513"/>
            <a:ext cx="6246499" cy="437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5f523a630c_0_61"/>
          <p:cNvPicPr preferRelativeResize="0"/>
          <p:nvPr/>
        </p:nvPicPr>
        <p:blipFill rotWithShape="1">
          <a:blip r:embed="rId4">
            <a:alphaModFix/>
          </a:blip>
          <a:srcRect b="0" l="0" r="1922" t="0"/>
          <a:stretch/>
        </p:blipFill>
        <p:spPr>
          <a:xfrm>
            <a:off x="6947724" y="979513"/>
            <a:ext cx="3043651" cy="210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5f523a630c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7725" y="3223745"/>
            <a:ext cx="3043648" cy="213267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5f523a630c_0_61"/>
          <p:cNvSpPr/>
          <p:nvPr/>
        </p:nvSpPr>
        <p:spPr>
          <a:xfrm>
            <a:off x="445000" y="5460984"/>
            <a:ext cx="12192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가지의 산업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ㆍ경제 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부문 분석결과, 최대 2가지가 교차되는 부분 확인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옥련2동(송도역)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옥련1동(송도유원지)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동춘1동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(송도테마파크), 동춘2동(인천여중 남동쪽), </a:t>
            </a:r>
            <a:b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연수2동(원인재역)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선학동(선학역 동편)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g15f523a630c_0_61"/>
          <p:cNvSpPr/>
          <p:nvPr/>
        </p:nvSpPr>
        <p:spPr>
          <a:xfrm>
            <a:off x="1946575" y="1600603"/>
            <a:ext cx="1002300" cy="78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5f523a630c_0_61"/>
          <p:cNvSpPr/>
          <p:nvPr/>
        </p:nvSpPr>
        <p:spPr>
          <a:xfrm>
            <a:off x="1560725" y="2761287"/>
            <a:ext cx="687600" cy="547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5f523a630c_0_61"/>
          <p:cNvSpPr/>
          <p:nvPr/>
        </p:nvSpPr>
        <p:spPr>
          <a:xfrm rot="2578660">
            <a:off x="1469227" y="3454541"/>
            <a:ext cx="1184222" cy="53430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5f523a630c_0_61"/>
          <p:cNvSpPr/>
          <p:nvPr/>
        </p:nvSpPr>
        <p:spPr>
          <a:xfrm rot="2396216">
            <a:off x="4752674" y="2598116"/>
            <a:ext cx="552852" cy="167084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5f523a630c_0_61"/>
          <p:cNvSpPr/>
          <p:nvPr/>
        </p:nvSpPr>
        <p:spPr>
          <a:xfrm rot="2397420">
            <a:off x="5790312" y="1636956"/>
            <a:ext cx="639508" cy="9454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5f523a630c_0_61"/>
          <p:cNvSpPr/>
          <p:nvPr/>
        </p:nvSpPr>
        <p:spPr>
          <a:xfrm rot="2398969">
            <a:off x="3861885" y="3933239"/>
            <a:ext cx="521510" cy="71191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5f523a630c_0_61"/>
          <p:cNvSpPr txBox="1"/>
          <p:nvPr/>
        </p:nvSpPr>
        <p:spPr>
          <a:xfrm>
            <a:off x="1437175" y="2261367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g15f523a630c_0_61"/>
          <p:cNvSpPr txBox="1"/>
          <p:nvPr/>
        </p:nvSpPr>
        <p:spPr>
          <a:xfrm>
            <a:off x="1563350" y="294024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g15f523a630c_0_61"/>
          <p:cNvSpPr txBox="1"/>
          <p:nvPr/>
        </p:nvSpPr>
        <p:spPr>
          <a:xfrm>
            <a:off x="2970300" y="263083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청학동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g15f523a630c_0_61"/>
          <p:cNvSpPr txBox="1"/>
          <p:nvPr/>
        </p:nvSpPr>
        <p:spPr>
          <a:xfrm>
            <a:off x="3967100" y="2224377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9" name="Google Shape;459;g15f523a630c_0_61"/>
          <p:cNvSpPr txBox="1"/>
          <p:nvPr/>
        </p:nvSpPr>
        <p:spPr>
          <a:xfrm>
            <a:off x="5251375" y="201766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선학동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g15f523a630c_0_61"/>
          <p:cNvSpPr txBox="1"/>
          <p:nvPr/>
        </p:nvSpPr>
        <p:spPr>
          <a:xfrm>
            <a:off x="4500575" y="2847983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g15f523a630c_0_61"/>
          <p:cNvSpPr txBox="1"/>
          <p:nvPr/>
        </p:nvSpPr>
        <p:spPr>
          <a:xfrm>
            <a:off x="4241900" y="3344866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g15f523a630c_0_61"/>
          <p:cNvSpPr txBox="1"/>
          <p:nvPr/>
        </p:nvSpPr>
        <p:spPr>
          <a:xfrm>
            <a:off x="2658300" y="360388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g15f523a630c_0_61"/>
          <p:cNvSpPr txBox="1"/>
          <p:nvPr/>
        </p:nvSpPr>
        <p:spPr>
          <a:xfrm>
            <a:off x="3289800" y="424351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4" name="Google Shape;464;g15f523a630c_0_61"/>
          <p:cNvSpPr txBox="1"/>
          <p:nvPr/>
        </p:nvSpPr>
        <p:spPr>
          <a:xfrm>
            <a:off x="3885062" y="375775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5" name="Google Shape;465;g15f523a630c_0_61"/>
          <p:cNvSpPr txBox="1"/>
          <p:nvPr/>
        </p:nvSpPr>
        <p:spPr>
          <a:xfrm>
            <a:off x="1825037" y="979513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산업,경제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부문 LocalG 합산결과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6" name="Google Shape;466;g15f523a630c_0_61"/>
          <p:cNvSpPr txBox="1"/>
          <p:nvPr/>
        </p:nvSpPr>
        <p:spPr>
          <a:xfrm>
            <a:off x="6704338" y="979514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사업체 증가 수 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7" name="Google Shape;467;g15f523a630c_0_61"/>
          <p:cNvSpPr txBox="1"/>
          <p:nvPr/>
        </p:nvSpPr>
        <p:spPr>
          <a:xfrm>
            <a:off x="6704338" y="3233439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표준지공시지가 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8" name="Google Shape;468;g15f523a630c_0_61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f523a630c_0_32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지표 분석 - 물리·환경 부문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74" name="Google Shape;474;g15f523a630c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4751" y="3384152"/>
            <a:ext cx="2876424" cy="230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5f523a630c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3977" y="1032353"/>
            <a:ext cx="2876423" cy="230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5f523a630c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101" y="1032350"/>
            <a:ext cx="2876423" cy="230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5f523a630c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100" y="1032351"/>
            <a:ext cx="5816480" cy="46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5f523a630c_0_32"/>
          <p:cNvSpPr/>
          <p:nvPr/>
        </p:nvSpPr>
        <p:spPr>
          <a:xfrm>
            <a:off x="2484850" y="1998314"/>
            <a:ext cx="387600" cy="37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5f523a630c_0_32"/>
          <p:cNvSpPr/>
          <p:nvPr/>
        </p:nvSpPr>
        <p:spPr>
          <a:xfrm>
            <a:off x="1924150" y="2369675"/>
            <a:ext cx="560700" cy="49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5f523a630c_0_32"/>
          <p:cNvSpPr/>
          <p:nvPr/>
        </p:nvSpPr>
        <p:spPr>
          <a:xfrm>
            <a:off x="2807400" y="2747419"/>
            <a:ext cx="387600" cy="34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5f523a630c_0_32"/>
          <p:cNvSpPr/>
          <p:nvPr/>
        </p:nvSpPr>
        <p:spPr>
          <a:xfrm>
            <a:off x="3671900" y="3335627"/>
            <a:ext cx="532500" cy="49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5f523a630c_0_32"/>
          <p:cNvSpPr/>
          <p:nvPr/>
        </p:nvSpPr>
        <p:spPr>
          <a:xfrm>
            <a:off x="445000" y="5791511"/>
            <a:ext cx="96558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3가지의 물리ㆍ환경 부문 분석결과, 최대 2가지가 교차되는 부분 확인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청학동(문학산 아래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청량산 북동쪽),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연수2동(연수역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옥련2동(송도역) 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3" name="Google Shape;483;g15f523a630c_0_32"/>
          <p:cNvSpPr txBox="1"/>
          <p:nvPr/>
        </p:nvSpPr>
        <p:spPr>
          <a:xfrm>
            <a:off x="1056175" y="2303903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4" name="Google Shape;484;g15f523a630c_0_32"/>
          <p:cNvSpPr txBox="1"/>
          <p:nvPr/>
        </p:nvSpPr>
        <p:spPr>
          <a:xfrm>
            <a:off x="1182350" y="3080193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5" name="Google Shape;485;g15f523a630c_0_32"/>
          <p:cNvSpPr txBox="1"/>
          <p:nvPr/>
        </p:nvSpPr>
        <p:spPr>
          <a:xfrm>
            <a:off x="2589300" y="2726389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청학동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6" name="Google Shape;486;g15f523a630c_0_32"/>
          <p:cNvSpPr txBox="1"/>
          <p:nvPr/>
        </p:nvSpPr>
        <p:spPr>
          <a:xfrm>
            <a:off x="3586100" y="2261604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7" name="Google Shape;487;g15f523a630c_0_32"/>
          <p:cNvSpPr txBox="1"/>
          <p:nvPr/>
        </p:nvSpPr>
        <p:spPr>
          <a:xfrm>
            <a:off x="4870376" y="2025224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선학동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8" name="Google Shape;488;g15f523a630c_0_32"/>
          <p:cNvSpPr txBox="1"/>
          <p:nvPr/>
        </p:nvSpPr>
        <p:spPr>
          <a:xfrm>
            <a:off x="4119575" y="2974697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9" name="Google Shape;489;g15f523a630c_0_32"/>
          <p:cNvSpPr txBox="1"/>
          <p:nvPr/>
        </p:nvSpPr>
        <p:spPr>
          <a:xfrm>
            <a:off x="3860900" y="3542881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0" name="Google Shape;490;g15f523a630c_0_32"/>
          <p:cNvSpPr txBox="1"/>
          <p:nvPr/>
        </p:nvSpPr>
        <p:spPr>
          <a:xfrm>
            <a:off x="2277300" y="3839069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1" name="Google Shape;491;g15f523a630c_0_32"/>
          <p:cNvSpPr txBox="1"/>
          <p:nvPr/>
        </p:nvSpPr>
        <p:spPr>
          <a:xfrm>
            <a:off x="2908800" y="457048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2" name="Google Shape;492;g15f523a630c_0_32"/>
          <p:cNvSpPr txBox="1"/>
          <p:nvPr/>
        </p:nvSpPr>
        <p:spPr>
          <a:xfrm>
            <a:off x="3504063" y="4015019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3" name="Google Shape;493;g15f523a630c_0_32"/>
          <p:cNvSpPr txBox="1"/>
          <p:nvPr/>
        </p:nvSpPr>
        <p:spPr>
          <a:xfrm>
            <a:off x="5965100" y="979514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신규주택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 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4" name="Google Shape;494;g15f523a630c_0_32"/>
          <p:cNvSpPr txBox="1"/>
          <p:nvPr/>
        </p:nvSpPr>
        <p:spPr>
          <a:xfrm>
            <a:off x="1474150" y="979513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물리,환경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부문 LocalG 합산결과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5" name="Google Shape;495;g15f523a630c_0_32"/>
          <p:cNvSpPr txBox="1"/>
          <p:nvPr/>
        </p:nvSpPr>
        <p:spPr>
          <a:xfrm>
            <a:off x="8786988" y="979514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소형주택 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6" name="Google Shape;496;g15f523a630c_0_32"/>
          <p:cNvSpPr txBox="1"/>
          <p:nvPr/>
        </p:nvSpPr>
        <p:spPr>
          <a:xfrm>
            <a:off x="7357750" y="3383314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노후주택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 LocalG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7" name="Google Shape;497;g15f523a630c_0_32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5f523a630c_0_242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지표 중첩 분석 - 전체 부문 합산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04" name="Google Shape;504;g15f523a630c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03" y="1090650"/>
            <a:ext cx="6869624" cy="41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15f523a630c_0_242"/>
          <p:cNvSpPr/>
          <p:nvPr/>
        </p:nvSpPr>
        <p:spPr>
          <a:xfrm>
            <a:off x="597400" y="5404582"/>
            <a:ext cx="10867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앞서 살펴봤던 13가지 지표를 GID 를 기준으로 합산하여 입체적으로 시각화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블럭의 높이가 높고 색상이 밝을수록 낙후된 지역을 의미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Nanum Gothic"/>
              <a:buChar char="❏"/>
            </a:pPr>
            <a:r>
              <a:rPr lang="en-US" sz="16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청학동(문학산 아래), 연수2동(연수역, 원인재역 인근), 옥련2동(송도역 인근), 옥련1동(송도유원지 인근)</a:t>
            </a:r>
            <a:endParaRPr sz="16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6" name="Google Shape;506;g15f523a630c_0_242"/>
          <p:cNvSpPr/>
          <p:nvPr/>
        </p:nvSpPr>
        <p:spPr>
          <a:xfrm>
            <a:off x="2271878" y="2602292"/>
            <a:ext cx="499800" cy="46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5f523a630c_0_242"/>
          <p:cNvSpPr/>
          <p:nvPr/>
        </p:nvSpPr>
        <p:spPr>
          <a:xfrm>
            <a:off x="3158664" y="1878241"/>
            <a:ext cx="499800" cy="46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5f523a630c_0_242"/>
          <p:cNvSpPr/>
          <p:nvPr/>
        </p:nvSpPr>
        <p:spPr>
          <a:xfrm>
            <a:off x="4224399" y="3025343"/>
            <a:ext cx="499800" cy="46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5f523a630c_0_242"/>
          <p:cNvSpPr/>
          <p:nvPr/>
        </p:nvSpPr>
        <p:spPr>
          <a:xfrm>
            <a:off x="5534204" y="3103503"/>
            <a:ext cx="499800" cy="46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5f523a630c_0_242"/>
          <p:cNvSpPr/>
          <p:nvPr/>
        </p:nvSpPr>
        <p:spPr>
          <a:xfrm>
            <a:off x="2540383" y="1788750"/>
            <a:ext cx="499800" cy="46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5f523a630c_0_242"/>
          <p:cNvSpPr txBox="1"/>
          <p:nvPr/>
        </p:nvSpPr>
        <p:spPr>
          <a:xfrm>
            <a:off x="1857425" y="1869403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옥련2동</a:t>
            </a:r>
            <a:endParaRPr b="1"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2" name="Google Shape;512;g15f523a630c_0_242"/>
          <p:cNvSpPr txBox="1"/>
          <p:nvPr/>
        </p:nvSpPr>
        <p:spPr>
          <a:xfrm>
            <a:off x="2212200" y="2950493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옥련1동</a:t>
            </a:r>
            <a:endParaRPr b="1"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3" name="Google Shape;513;g15f523a630c_0_242"/>
          <p:cNvSpPr txBox="1"/>
          <p:nvPr/>
        </p:nvSpPr>
        <p:spPr>
          <a:xfrm>
            <a:off x="3390550" y="2215689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청학동</a:t>
            </a:r>
            <a:endParaRPr b="1"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4" name="Google Shape;514;g15f523a630c_0_242"/>
          <p:cNvSpPr txBox="1"/>
          <p:nvPr/>
        </p:nvSpPr>
        <p:spPr>
          <a:xfrm>
            <a:off x="4615950" y="2512904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5" name="Google Shape;515;g15f523a630c_0_242"/>
          <p:cNvSpPr txBox="1"/>
          <p:nvPr/>
        </p:nvSpPr>
        <p:spPr>
          <a:xfrm>
            <a:off x="5900226" y="2276524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선학동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6" name="Google Shape;516;g15f523a630c_0_242"/>
          <p:cNvSpPr txBox="1"/>
          <p:nvPr/>
        </p:nvSpPr>
        <p:spPr>
          <a:xfrm>
            <a:off x="4997025" y="2844997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7" name="Google Shape;517;g15f523a630c_0_242"/>
          <p:cNvSpPr txBox="1"/>
          <p:nvPr/>
        </p:nvSpPr>
        <p:spPr>
          <a:xfrm>
            <a:off x="4764575" y="3365169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연수2동</a:t>
            </a:r>
            <a:endParaRPr b="1"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8" name="Google Shape;518;g15f523a630c_0_242"/>
          <p:cNvSpPr txBox="1"/>
          <p:nvPr/>
        </p:nvSpPr>
        <p:spPr>
          <a:xfrm>
            <a:off x="2697550" y="3556969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9" name="Google Shape;519;g15f523a630c_0_242"/>
          <p:cNvSpPr txBox="1"/>
          <p:nvPr/>
        </p:nvSpPr>
        <p:spPr>
          <a:xfrm>
            <a:off x="3557650" y="413598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g15f523a630c_0_242"/>
          <p:cNvSpPr txBox="1"/>
          <p:nvPr/>
        </p:nvSpPr>
        <p:spPr>
          <a:xfrm>
            <a:off x="4229113" y="3885319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1" name="Google Shape;521;g15f523a630c_0_242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/>
          <p:nvPr/>
        </p:nvSpPr>
        <p:spPr>
          <a:xfrm>
            <a:off x="5362490" y="514500"/>
            <a:ext cx="17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Intro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5362491" y="1688837"/>
            <a:ext cx="23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본론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5907841" y="915475"/>
            <a:ext cx="5057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06375" lvl="0" marL="1809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▪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제안 배경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6375" lvl="0" marL="1809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▪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제안 방향 및 사용 도구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2"/>
          <p:cNvSpPr txBox="1"/>
          <p:nvPr/>
        </p:nvSpPr>
        <p:spPr>
          <a:xfrm>
            <a:off x="5907857" y="2085743"/>
            <a:ext cx="59607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06375" lvl="0" marL="1809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▪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EDA (Exploratory Data Analysis, 탐색적 데이터 분석)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6375" lvl="0" marL="1809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▪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공간적 자기상관성 설명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6375" lvl="0" marL="1809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▪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Getis-Ord G (High/Low Clustering)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6375" lvl="0" marL="1809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▪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 데이터 및 산출 방식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6375" lvl="0" marL="1809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▪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지표 분석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인구·사회 부문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산업·경제 부문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물리·환경 부문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6375" lvl="0" marL="18097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▪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Vision 미래상 : 원도심 활성화 방안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자연의 풍요로움이 있는 연수구 : 녹지 조성 및 정비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옛스러움을 보존하고 있는 연수구 : 박물관길 개편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가치를 추구하는 연수구 : 해양도시 대축제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4" name="Google Shape;16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26" y="1973176"/>
            <a:ext cx="4484989" cy="34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 txBox="1"/>
          <p:nvPr/>
        </p:nvSpPr>
        <p:spPr>
          <a:xfrm>
            <a:off x="5362492" y="5962754"/>
            <a:ext cx="29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결론 : 요약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65400" y="6550200"/>
            <a:ext cx="121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Nanum Gothic"/>
                <a:ea typeface="Nanum Gothic"/>
                <a:cs typeface="Nanum Gothic"/>
                <a:sym typeface="Nanum Gothic"/>
              </a:rPr>
              <a:t>* 알바트로스 :  긴 날개를 이용해서 아주 적은 에너지만으로도 오랜 시간 공중에 떠 있을 수 있다. 새 중에서 가장 높이, 가장 멀리 날 수 있다는 새           '높이, 멀리, 오랜 시간 동안 위에서 Data를 조망하는 Team'을 의미함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Contents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5f523a630c_0_51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건축노후도 집중 분석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27" name="Google Shape;527;g15f523a630c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25" y="1130812"/>
            <a:ext cx="5637776" cy="471685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5f523a630c_0_51"/>
          <p:cNvSpPr txBox="1"/>
          <p:nvPr/>
        </p:nvSpPr>
        <p:spPr>
          <a:xfrm>
            <a:off x="1589575" y="235955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9" name="Google Shape;529;g15f523a630c_0_51"/>
          <p:cNvSpPr txBox="1"/>
          <p:nvPr/>
        </p:nvSpPr>
        <p:spPr>
          <a:xfrm>
            <a:off x="1715750" y="3169813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옥련1동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0" name="Google Shape;530;g15f523a630c_0_51"/>
          <p:cNvSpPr txBox="1"/>
          <p:nvPr/>
        </p:nvSpPr>
        <p:spPr>
          <a:xfrm>
            <a:off x="2665500" y="280052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Malgun Gothic"/>
                <a:ea typeface="Malgun Gothic"/>
                <a:cs typeface="Malgun Gothic"/>
                <a:sym typeface="Malgun Gothic"/>
              </a:rPr>
              <a:t>청학동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g15f523a630c_0_51"/>
          <p:cNvSpPr txBox="1"/>
          <p:nvPr/>
        </p:nvSpPr>
        <p:spPr>
          <a:xfrm>
            <a:off x="3662300" y="231540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연수1</a:t>
            </a:r>
            <a:r>
              <a:rPr b="1" lang="en-US" sz="1200"/>
              <a:t>동</a:t>
            </a:r>
            <a:endParaRPr b="1" sz="1200"/>
          </a:p>
        </p:txBody>
      </p:sp>
      <p:sp>
        <p:nvSpPr>
          <p:cNvPr id="532" name="Google Shape;532;g15f523a630c_0_51"/>
          <p:cNvSpPr txBox="1"/>
          <p:nvPr/>
        </p:nvSpPr>
        <p:spPr>
          <a:xfrm>
            <a:off x="4946575" y="206867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선학동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3" name="Google Shape;533;g15f523a630c_0_51"/>
          <p:cNvSpPr txBox="1"/>
          <p:nvPr/>
        </p:nvSpPr>
        <p:spPr>
          <a:xfrm>
            <a:off x="4195775" y="305970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4" name="Google Shape;534;g15f523a630c_0_51"/>
          <p:cNvSpPr txBox="1"/>
          <p:nvPr/>
        </p:nvSpPr>
        <p:spPr>
          <a:xfrm>
            <a:off x="3937100" y="365275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연수2동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5" name="Google Shape;535;g15f523a630c_0_51"/>
          <p:cNvSpPr txBox="1"/>
          <p:nvPr/>
        </p:nvSpPr>
        <p:spPr>
          <a:xfrm>
            <a:off x="2353500" y="396190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1동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6" name="Google Shape;536;g15f523a630c_0_51"/>
          <p:cNvSpPr txBox="1"/>
          <p:nvPr/>
        </p:nvSpPr>
        <p:spPr>
          <a:xfrm>
            <a:off x="2985000" y="4725325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2동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7" name="Google Shape;537;g15f523a630c_0_51"/>
          <p:cNvSpPr txBox="1"/>
          <p:nvPr/>
        </p:nvSpPr>
        <p:spPr>
          <a:xfrm>
            <a:off x="3580263" y="4145550"/>
            <a:ext cx="820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2222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동춘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3동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g15f523a630c_0_51"/>
          <p:cNvSpPr/>
          <p:nvPr/>
        </p:nvSpPr>
        <p:spPr>
          <a:xfrm>
            <a:off x="445000" y="5988075"/>
            <a:ext cx="10017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앞서 결론으로 나왔던 청학동(문학산 아래), 연수2동(연수역), 옥련1동(송도유원지 인근)의 건물이 노후되어 있으며, 추가적으로 연수1동(문학산 아래), 선학동(문학산 아래), 연수역 인근(청학동, 연수1동)에 분포함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9" name="Google Shape;539;g15f523a630c_0_51"/>
          <p:cNvSpPr txBox="1"/>
          <p:nvPr/>
        </p:nvSpPr>
        <p:spPr>
          <a:xfrm>
            <a:off x="6797525" y="2540000"/>
            <a:ext cx="519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전체 중첩분석 결과, 명확한 경향성이 보이지 않음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그에 따른 대안으로 도시 쇠퇴의 대표적인 현상인 건축 노후도를 중점적으로 Hotspot 분석을 시도함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Clustering이 </a:t>
            </a:r>
            <a:r>
              <a:rPr b="1" lang="en-US" sz="16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청량산 인근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에 상당수 분포함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따라서 알바트로스 팀은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청량산과 관련된 해당 지구의 개발방향을 소개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하고자 함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0" name="Google Shape;540;g15f523a630c_0_51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1" name="Google Shape;541;g15f523a630c_0_51"/>
          <p:cNvSpPr/>
          <p:nvPr/>
        </p:nvSpPr>
        <p:spPr>
          <a:xfrm>
            <a:off x="1589575" y="1969775"/>
            <a:ext cx="1848600" cy="1862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666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/>
          <p:nvPr/>
        </p:nvSpPr>
        <p:spPr>
          <a:xfrm>
            <a:off x="4623391" y="1600201"/>
            <a:ext cx="2807100" cy="2807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옛스러움</a:t>
            </a:r>
            <a:endParaRPr b="0" i="0" sz="2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6"/>
          <p:cNvSpPr/>
          <p:nvPr/>
        </p:nvSpPr>
        <p:spPr>
          <a:xfrm>
            <a:off x="3568996" y="3434316"/>
            <a:ext cx="2807100" cy="28071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</a:pPr>
            <a:r>
              <a:rPr lang="en-US" sz="2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풍요로움</a:t>
            </a:r>
            <a:endParaRPr b="0" i="0" sz="2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6"/>
          <p:cNvSpPr txBox="1"/>
          <p:nvPr>
            <p:ph type="title"/>
          </p:nvPr>
        </p:nvSpPr>
        <p:spPr>
          <a:xfrm>
            <a:off x="1898710" y="425405"/>
            <a:ext cx="10091814" cy="47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Vision 미래상 : 원도심 활성화 방안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9" name="Google Shape;549;p6"/>
          <p:cNvSpPr txBox="1"/>
          <p:nvPr/>
        </p:nvSpPr>
        <p:spPr>
          <a:xfrm>
            <a:off x="8728350" y="4973925"/>
            <a:ext cx="307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4E45"/>
              </a:buClr>
              <a:buSzPts val="1050"/>
              <a:buFont typeface="Malgun Gothic"/>
              <a:buNone/>
            </a:pPr>
            <a:r>
              <a:rPr lang="en-US" sz="1600">
                <a:solidFill>
                  <a:srgbClr val="554E45"/>
                </a:solidFill>
                <a:latin typeface="Nanum Gothic"/>
                <a:ea typeface="Nanum Gothic"/>
                <a:cs typeface="Nanum Gothic"/>
                <a:sym typeface="Nanum Gothic"/>
              </a:rPr>
              <a:t>“새로운 </a:t>
            </a:r>
            <a:r>
              <a:rPr b="1" lang="en-US" sz="1600">
                <a:solidFill>
                  <a:srgbClr val="BED5FA"/>
                </a:solidFill>
                <a:latin typeface="Nanum Gothic"/>
                <a:ea typeface="Nanum Gothic"/>
                <a:cs typeface="Nanum Gothic"/>
                <a:sym typeface="Nanum Gothic"/>
              </a:rPr>
              <a:t>가치</a:t>
            </a:r>
            <a:r>
              <a:rPr lang="en-US" sz="1600">
                <a:solidFill>
                  <a:srgbClr val="554E45"/>
                </a:solidFill>
                <a:latin typeface="Nanum Gothic"/>
                <a:ea typeface="Nanum Gothic"/>
                <a:cs typeface="Nanum Gothic"/>
                <a:sym typeface="Nanum Gothic"/>
              </a:rPr>
              <a:t>를 추구하는 도시”</a:t>
            </a:r>
            <a:endParaRPr i="0" sz="1600" u="none" cap="none" strike="noStrike">
              <a:solidFill>
                <a:srgbClr val="554E4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0" name="Google Shape;550;p6"/>
          <p:cNvSpPr txBox="1"/>
          <p:nvPr/>
        </p:nvSpPr>
        <p:spPr>
          <a:xfrm>
            <a:off x="4502250" y="1093250"/>
            <a:ext cx="31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4E45"/>
              </a:buClr>
              <a:buSzPts val="1050"/>
              <a:buFont typeface="Malgun Gothic"/>
              <a:buNone/>
            </a:pPr>
            <a:r>
              <a:rPr lang="en-US" sz="1600">
                <a:solidFill>
                  <a:srgbClr val="554E45"/>
                </a:solidFill>
                <a:latin typeface="Nanum Gothic"/>
                <a:ea typeface="Nanum Gothic"/>
                <a:cs typeface="Nanum Gothic"/>
                <a:sym typeface="Nanum Gothic"/>
              </a:rPr>
              <a:t>“옛스러움을 </a:t>
            </a:r>
            <a:r>
              <a:rPr b="1" lang="en-US" sz="16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보존</a:t>
            </a:r>
            <a:r>
              <a:rPr lang="en-US" sz="1600">
                <a:solidFill>
                  <a:srgbClr val="554E45"/>
                </a:solidFill>
                <a:latin typeface="Nanum Gothic"/>
                <a:ea typeface="Nanum Gothic"/>
                <a:cs typeface="Nanum Gothic"/>
                <a:sym typeface="Nanum Gothic"/>
              </a:rPr>
              <a:t>하고 있는 도시”</a:t>
            </a:r>
            <a:endParaRPr i="0" sz="1600" u="none" cap="none" strike="noStrike">
              <a:solidFill>
                <a:srgbClr val="554E4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1" name="Google Shape;551;p6"/>
          <p:cNvSpPr txBox="1"/>
          <p:nvPr/>
        </p:nvSpPr>
        <p:spPr>
          <a:xfrm>
            <a:off x="623450" y="4973925"/>
            <a:ext cx="307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4E45"/>
              </a:buClr>
              <a:buSzPts val="1050"/>
              <a:buFont typeface="Malgun Gothic"/>
              <a:buNone/>
            </a:pPr>
            <a:r>
              <a:rPr lang="en-US" sz="1600">
                <a:solidFill>
                  <a:srgbClr val="554E45"/>
                </a:solidFill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b="1" lang="en-US" sz="1600">
                <a:solidFill>
                  <a:srgbClr val="008FA8"/>
                </a:solidFill>
                <a:latin typeface="Nanum Gothic"/>
                <a:ea typeface="Nanum Gothic"/>
                <a:cs typeface="Nanum Gothic"/>
                <a:sym typeface="Nanum Gothic"/>
              </a:rPr>
              <a:t>자연</a:t>
            </a:r>
            <a:r>
              <a:rPr lang="en-US" sz="1600">
                <a:solidFill>
                  <a:srgbClr val="554E45"/>
                </a:solidFill>
                <a:latin typeface="Nanum Gothic"/>
                <a:ea typeface="Nanum Gothic"/>
                <a:cs typeface="Nanum Gothic"/>
                <a:sym typeface="Nanum Gothic"/>
              </a:rPr>
              <a:t>의 풍요로움이 있는 도시”</a:t>
            </a:r>
            <a:endParaRPr i="0" sz="1600" u="none" cap="none" strike="noStrike">
              <a:solidFill>
                <a:srgbClr val="554E4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2" name="Google Shape;552;p6"/>
          <p:cNvSpPr/>
          <p:nvPr/>
        </p:nvSpPr>
        <p:spPr>
          <a:xfrm>
            <a:off x="5753971" y="3432048"/>
            <a:ext cx="2807100" cy="2807100"/>
          </a:xfrm>
          <a:prstGeom prst="ellipse">
            <a:avLst/>
          </a:prstGeom>
          <a:solidFill>
            <a:srgbClr val="BED5FA">
              <a:alpha val="611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새로움</a:t>
            </a:r>
            <a:endParaRPr b="0" i="0" sz="2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3" name="Google Shape;553;p6"/>
          <p:cNvPicPr preferRelativeResize="0"/>
          <p:nvPr/>
        </p:nvPicPr>
        <p:blipFill rotWithShape="1">
          <a:blip r:embed="rId3">
            <a:alphaModFix/>
          </a:blip>
          <a:srcRect b="29472" l="20803" r="21295" t="37777"/>
          <a:stretch/>
        </p:blipFill>
        <p:spPr>
          <a:xfrm>
            <a:off x="4580400" y="3170625"/>
            <a:ext cx="2924518" cy="2339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55" name="Google Shape;5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630" y="219578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462" y="4973925"/>
            <a:ext cx="640081" cy="64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212" y="5068350"/>
            <a:ext cx="756625" cy="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f523a630c_0_70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자연의 풍요로움이 있는 연수구: 녹지 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조성 및 정비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63" name="Google Shape;563;g15f523a630c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375" y="3707750"/>
            <a:ext cx="3052556" cy="20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4" name="Google Shape;564;g15f523a630c_0_70"/>
          <p:cNvSpPr txBox="1"/>
          <p:nvPr/>
        </p:nvSpPr>
        <p:spPr>
          <a:xfrm>
            <a:off x="580875" y="971700"/>
            <a:ext cx="7949700" cy="5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문제/배경/현황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둘레길 코스 주변으로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 산사태 위험(우측, 빨간 세모)이 존재하고 있어 인근 시설 재정비 필요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Malgun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제안: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둘레길 코스 활용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이미 존재하는 박물관 근처의 청량산 및 공원, 인천 둘레길 9코스 주위의 녹지를 개편 </a:t>
            </a:r>
            <a:br>
              <a:rPr lang="en-US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혹은 관리 하면서 새롭게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노후된 시설, 산사태 위험지역을 정비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각 코스별 테마에 맞는 시설물, 지역별 로컬 상징조형물을 두어 지속적으로 인구가 유입되도록 유도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홍보방안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둘레길 코스 인근지역(경사도 낮은 개활지)을 기반으로 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GCF(녹색기후기금)와 연수구청 공동주관으로 ‘녹색기후기금의 날' 행사 개최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지역/외래 방문객을 대상으로 한 그린워킹, 플로깅 등의 녹색친화적 참여형 이벤트 마련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연수구의 </a:t>
            </a:r>
            <a:r>
              <a:rPr b="1" lang="en-US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녹색대표도시(연수구의 새로운 identity)로서의 색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 표현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녹색친화 활동을 통한 환경 정화 및 연수구 홍보 효과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5" name="Google Shape;565;g15f523a630c_0_70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66" name="Google Shape;566;g15f523a630c_0_70"/>
          <p:cNvSpPr txBox="1"/>
          <p:nvPr/>
        </p:nvSpPr>
        <p:spPr>
          <a:xfrm>
            <a:off x="2050875" y="3672200"/>
            <a:ext cx="44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highlight>
                  <a:srgbClr val="6AA84F"/>
                </a:highlight>
                <a:latin typeface="Nanum Gothic"/>
                <a:ea typeface="Nanum Gothic"/>
                <a:cs typeface="Nanum Gothic"/>
                <a:sym typeface="Nanum Gothic"/>
              </a:rPr>
              <a:t>슬로건: ‘지구를 위한 선택, 연수를 위한 선택</a:t>
            </a:r>
            <a:r>
              <a:rPr lang="en-US">
                <a:solidFill>
                  <a:schemeClr val="lt1"/>
                </a:solidFill>
                <a:highlight>
                  <a:srgbClr val="6AA84F"/>
                </a:highlight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7" name="Google Shape;567;g15f523a630c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6375" y="1262375"/>
            <a:ext cx="3052549" cy="2078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g15f523a630c_0_70"/>
          <p:cNvSpPr txBox="1"/>
          <p:nvPr/>
        </p:nvSpPr>
        <p:spPr>
          <a:xfrm>
            <a:off x="8560663" y="5698144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&lt;녹색기후기금 G-Tower&gt;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69" name="Google Shape;569;g15f523a630c_0_70"/>
          <p:cNvSpPr txBox="1"/>
          <p:nvPr/>
        </p:nvSpPr>
        <p:spPr>
          <a:xfrm>
            <a:off x="8560663" y="3290924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&lt;산사태 위험지역 현황&gt;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5f523a630c_0_81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옛스러움을 보존하고 있는 연수구: 박물관길 개편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75" name="Google Shape;575;g15f523a630c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100" y="3675750"/>
            <a:ext cx="3033900" cy="192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6" name="Google Shape;576;g15f523a630c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0099" y="1200300"/>
            <a:ext cx="3033900" cy="17887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g15f523a630c_0_81"/>
          <p:cNvSpPr txBox="1"/>
          <p:nvPr/>
        </p:nvSpPr>
        <p:spPr>
          <a:xfrm>
            <a:off x="922925" y="988925"/>
            <a:ext cx="6834900" cy="55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/>
              <a:t>문</a:t>
            </a:r>
            <a:r>
              <a:rPr lang="en-US" sz="1600"/>
              <a:t>제</a:t>
            </a:r>
            <a:r>
              <a:rPr lang="en-US" sz="1600"/>
              <a:t>/배경/</a:t>
            </a:r>
            <a:r>
              <a:rPr lang="en-US" sz="1600"/>
              <a:t>현황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박물관</a:t>
            </a:r>
            <a:r>
              <a:rPr lang="en-US" sz="1600"/>
              <a:t>길 인근지역 </a:t>
            </a:r>
            <a:r>
              <a:rPr lang="en-US" sz="1600"/>
              <a:t>노후 건축물 다</a:t>
            </a:r>
            <a:r>
              <a:rPr lang="en-US" sz="1600"/>
              <a:t>수 존재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>
                <a:solidFill>
                  <a:srgbClr val="FF0000"/>
                </a:solidFill>
              </a:rPr>
              <a:t>박물관/상륙작전기념관(데이터, 보도자료있으면) </a:t>
            </a:r>
            <a:r>
              <a:rPr lang="en-US" sz="1600">
                <a:solidFill>
                  <a:srgbClr val="FF0000"/>
                </a:solidFill>
              </a:rPr>
              <a:t>방문빈도 저조(관광데이터랩 등)</a:t>
            </a:r>
            <a:endParaRPr sz="1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/>
              <a:t>제안: </a:t>
            </a:r>
            <a:r>
              <a:rPr lang="en-US" sz="1600"/>
              <a:t>박물관</a:t>
            </a:r>
            <a:r>
              <a:rPr lang="en-US" sz="1600"/>
              <a:t>길 인근 지역 인프라 재정비 및 관광지구 형성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박물관 내 노후/공관 재정비 및 </a:t>
            </a:r>
            <a:r>
              <a:rPr b="1" lang="en-US" sz="1600"/>
              <a:t>학생 대상 교육 프로그램/ </a:t>
            </a:r>
            <a:r>
              <a:rPr b="1" lang="en-US" sz="1600"/>
              <a:t>온가족이 함께 참여 가능한 역사 놀이 프로그램 </a:t>
            </a:r>
            <a:r>
              <a:rPr lang="en-US" sz="1600"/>
              <a:t>기획으로 지역 주민들의 관심 유도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박물관길 관광 가이드 배치 및 스탬프 투어를 진행하여 지역 주민들의 참여도를 높임</a:t>
            </a:r>
            <a:endParaRPr sz="16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/>
              <a:t>홍보 방안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SNS 태그 및 인증샷 업로드 등의 참여형 이벤트 진행을 통한 추가적인 마케팅 효과 제고 및 2차 관광객 유치</a:t>
            </a:r>
            <a:endParaRPr sz="16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/>
              <a:t>기대 효과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인근 지역 관광객 증대 효과 및 주변 상권 활성화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지역의 역사적 공간 홍보 및 인식 개편	</a:t>
            </a:r>
            <a:endParaRPr sz="1600"/>
          </a:p>
        </p:txBody>
      </p:sp>
      <p:sp>
        <p:nvSpPr>
          <p:cNvPr id="578" name="Google Shape;578;g15f523a630c_0_81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9" name="Google Shape;579;g15f523a630c_0_81"/>
          <p:cNvSpPr txBox="1"/>
          <p:nvPr/>
        </p:nvSpPr>
        <p:spPr>
          <a:xfrm>
            <a:off x="8431838" y="5568617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&lt;인천상륙작전기념관 - 자유 수호의 탑 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0" name="Google Shape;580;g15f523a630c_0_81"/>
          <p:cNvSpPr txBox="1"/>
          <p:nvPr/>
        </p:nvSpPr>
        <p:spPr>
          <a:xfrm>
            <a:off x="8431838" y="2989042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&lt;박물관길 안내도&gt;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5f523a630c_0_200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새로운 가치를 추구하는 연수구: 해양도시 대축제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86" name="Google Shape;586;g15f523a630c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4900" y="1281126"/>
            <a:ext cx="3835499" cy="4331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7" name="Google Shape;587;g15f523a630c_0_200"/>
          <p:cNvSpPr txBox="1"/>
          <p:nvPr/>
        </p:nvSpPr>
        <p:spPr>
          <a:xfrm>
            <a:off x="280050" y="1281125"/>
            <a:ext cx="7931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문제/배경/현황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연수구에서 다양한 축제를 개최하고 있으나 현재로서는 송도 중심으로 이루어지고 있는 실정이며, 또한</a:t>
            </a:r>
            <a:r>
              <a:rPr lang="en-US" sz="1600">
                <a:solidFill>
                  <a:srgbClr val="014F7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60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rPr>
              <a:t>지리적 특성을 살린 해양도시</a:t>
            </a:r>
            <a:r>
              <a:rPr lang="en-US" sz="1600">
                <a:solidFill>
                  <a:srgbClr val="6D9EEB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컨셉의 축제 부재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송도와 원도심을 융합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하고 연수구의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경제를 활성화 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시킬 수 있는 장치 마련 필요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제안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b="1" lang="en-US" sz="1600">
                <a:solidFill>
                  <a:srgbClr val="6FA8DC"/>
                </a:solidFill>
                <a:latin typeface="Nanum Gothic"/>
                <a:ea typeface="Nanum Gothic"/>
                <a:cs typeface="Nanum Gothic"/>
                <a:sym typeface="Nanum Gothic"/>
              </a:rPr>
              <a:t>능허대 해양도시 대축제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’(가제)로의 확대 개편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물총 축제, RC배/드론 체험, 기발한 배 콘테스트 등 지리적 특징을 활용한 한시적 해양 체험형 축제 개최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정기적인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해상크루즈 불꽃쇼, 송도 테마파크 어드벤처 테마 기획(완공 시) 및 플리마켓/수산물 시장 개장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8" name="Google Shape;588;g15f523a630c_0_200"/>
          <p:cNvSpPr txBox="1"/>
          <p:nvPr/>
        </p:nvSpPr>
        <p:spPr>
          <a:xfrm>
            <a:off x="187600" y="6567775"/>
            <a:ext cx="961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* </a:t>
            </a:r>
            <a:r>
              <a:rPr lang="en-US" sz="800"/>
              <a:t>능허대 : 삼국시대 중국을 왕래하던 백제 사신들의 배를 타기 위해 기다리며 경치를 즐기던 능허대는 그 아래 발선처인 한나루를 출발점으로 당시 중국 산둥반도 일대를 주름잡던 해상교통의 전진기지</a:t>
            </a:r>
            <a:endParaRPr/>
          </a:p>
        </p:txBody>
      </p:sp>
      <p:sp>
        <p:nvSpPr>
          <p:cNvPr id="589" name="Google Shape;589;g15f523a630c_0_200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0" name="Google Shape;590;g15f523a630c_0_200"/>
          <p:cNvSpPr txBox="1"/>
          <p:nvPr/>
        </p:nvSpPr>
        <p:spPr>
          <a:xfrm>
            <a:off x="8307438" y="5612842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&lt;연수구 지역 축제 목록&gt;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1" name="Google Shape;591;g15f523a630c_0_200"/>
          <p:cNvSpPr txBox="1"/>
          <p:nvPr/>
        </p:nvSpPr>
        <p:spPr>
          <a:xfrm>
            <a:off x="10648325" y="5305050"/>
            <a:ext cx="134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Nanum Gothic"/>
                <a:ea typeface="Nanum Gothic"/>
                <a:cs typeface="Nanum Gothic"/>
                <a:sym typeface="Nanum Gothic"/>
              </a:rPr>
              <a:t>출처: 연수구 관광안내지도 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5bb4bb7290_7_265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새로운 가치를 추구하는 연수구: 해양도시 대축제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7" name="Google Shape;597;g15bb4bb7290_7_265"/>
          <p:cNvSpPr txBox="1"/>
          <p:nvPr/>
        </p:nvSpPr>
        <p:spPr>
          <a:xfrm>
            <a:off x="280050" y="1052525"/>
            <a:ext cx="87609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홍보방안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해양 관광항인 인천항크루즈터미널, 국제여객터미널와 능허대 간 인접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접근성 활용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, 정기적인 소규모 퍼레이드 등 홍보 콘텐츠 기획 등을 통한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방한 관광객 유치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외교와 교역의 전진기지로서의 인천신항과 백제의 해상 교통의 중심지라는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능허대만의 테마를 활용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한 연극 및 퍼레이드 진행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능허대지(대우로지스틱스 물류센터 부지), 송도석산(‘별에서 온 그대’ 촬영지) 등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행사에 적합한 후보지 확보</a:t>
            </a:r>
            <a:br>
              <a:rPr lang="en-US" sz="1600">
                <a:latin typeface="Nanum Gothic"/>
                <a:ea typeface="Nanum Gothic"/>
                <a:cs typeface="Nanum Gothic"/>
                <a:sym typeface="Nanum Gothic"/>
              </a:rPr>
            </a:b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능허대에서 인천신항으로의 발전으로 세계의 물류 교역뿐만 아니라 세계의 사람들이 크루즈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내한 관광 가능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원도심 고용효과, 송도 해양관광항 이용률 활성화로 지역 간의 격차를 줄이고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새로운 가치창출 가능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인천신항을 끼고 대한민국의 해양교역로의 출발점으로서의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미래국제도시인 연수구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 각인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8" name="Google Shape;598;g15bb4bb7290_7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2100" y="1290900"/>
            <a:ext cx="3067548" cy="438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9" name="Google Shape;599;g15bb4bb7290_7_265"/>
          <p:cNvSpPr txBox="1"/>
          <p:nvPr/>
        </p:nvSpPr>
        <p:spPr>
          <a:xfrm>
            <a:off x="187600" y="6567775"/>
            <a:ext cx="961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* 능허대 : 삼국시대 중국을 왕래하던 백제 사신들의 배를 타기 위해 기다리며 경치를 즐기던 능허대는 그 아래 발선처인 한나루를 출발점으로 당시 중국 산둥반도 일대를 주름잡던 해상교통의 전진기지</a:t>
            </a:r>
            <a:endParaRPr/>
          </a:p>
        </p:txBody>
      </p:sp>
      <p:sp>
        <p:nvSpPr>
          <p:cNvPr id="600" name="Google Shape;600;g15bb4bb7290_7_265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01" name="Google Shape;601;g15bb4bb7290_7_265"/>
          <p:cNvSpPr txBox="1"/>
          <p:nvPr/>
        </p:nvSpPr>
        <p:spPr>
          <a:xfrm>
            <a:off x="8560663" y="5700442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&lt;22년 능허대 축제 홍보 포스터&gt;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f523a630c_0_37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요약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07" name="Google Shape;607;g15f523a630c_0_37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08" name="Google Shape;608;g15f523a630c_0_37"/>
          <p:cNvSpPr txBox="1"/>
          <p:nvPr/>
        </p:nvSpPr>
        <p:spPr>
          <a:xfrm>
            <a:off x="452675" y="1290775"/>
            <a:ext cx="97806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❏"/>
            </a:pP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연수구의 균형발전 및 원도심의 활성화를 위한 방안을 제안하기 위해  취약지구 선정을 위한 LISA(Local Indicators of Spatial Association) 기법 중에 군집을 명확하게 보여주는 Getis-Ord G 분석 진행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❏"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인구사회, 산업경제, 물리환경 3가지 부문 13가지 지표 활용, 분석결과 도출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옥련 1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2동, 청학동, 연수2동 내 연수구 둘레길 인근지역에서의 군집이라는 공통점 확인</a:t>
            </a:r>
            <a:br>
              <a:rPr lang="en-US" sz="1800">
                <a:latin typeface="Nanum Gothic"/>
                <a:ea typeface="Nanum Gothic"/>
                <a:cs typeface="Nanum Gothic"/>
                <a:sym typeface="Nanum Gothic"/>
              </a:rPr>
            </a:b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❏"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분석결과와 Vision 미래상 고려, 3가지의 구체적인 원도심 활성화 방안 제시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연수구 둘레길 코스 녹지조성 및 정비로, 녹색대표도시로서의 연수구 홍보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박물관길 인근지역 인프라 재정비 및 관광지구 형성으로, 지역 방문객 유치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기존 능허대 축제 개편, ‘해양도시 대축제’ 로 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송도 및 원도심의 융합으로 새로운 가치 창출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5bb4bb7290_0_449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참고 문헌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14" name="Google Shape;614;g15bb4bb7290_0_449"/>
          <p:cNvSpPr txBox="1"/>
          <p:nvPr/>
        </p:nvSpPr>
        <p:spPr>
          <a:xfrm>
            <a:off x="421200" y="1226200"/>
            <a:ext cx="115692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anum Gothic"/>
                <a:ea typeface="Nanum Gothic"/>
                <a:cs typeface="Nanum Gothic"/>
                <a:sym typeface="Nanum Gothic"/>
              </a:rPr>
              <a:t>[1] 연수구 구정백서 2021. 연수구청.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anum Gothic"/>
                <a:ea typeface="Nanum Gothic"/>
                <a:cs typeface="Nanum Gothic"/>
                <a:sym typeface="Nanum Gothic"/>
              </a:rPr>
              <a:t>[2] Radil, S. M. (2011). Spatializing social networks: making space for theory in spatial analysis. University of Illinois at Urbana-Champaign.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anum Gothic"/>
                <a:ea typeface="Nanum Gothic"/>
                <a:cs typeface="Nanum Gothic"/>
                <a:sym typeface="Nanum Gothic"/>
              </a:rPr>
              <a:t>[3] Manuel S. Gonzalez Canche (2020). Matrices of influence. https://rpubs.com/msgc/matrices_influence.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anum Gothic"/>
                <a:ea typeface="Nanum Gothic"/>
                <a:cs typeface="Nanum Gothic"/>
                <a:sym typeface="Nanum Gothic"/>
              </a:rPr>
              <a:t>[4] Tobler W. (1970). A computer movie simulating urban growth in the Detroit region. Economic Geography, 46(Supplement): 234–240.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anum Gothic"/>
                <a:ea typeface="Nanum Gothic"/>
                <a:cs typeface="Nanum Gothic"/>
                <a:sym typeface="Nanum Gothic"/>
              </a:rPr>
              <a:t>[5] 변필성. (2007). 알기 쉬운 연구방법론(12) : 공간계량경제모델링: 지리학의 제1법칙과 공간회귀모델. 국토연구원.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anum Gothic"/>
                <a:ea typeface="Nanum Gothic"/>
                <a:cs typeface="Nanum Gothic"/>
                <a:sym typeface="Nanum Gothic"/>
              </a:rPr>
              <a:t>[6] 염윤호·최재훈. (2021). 사회과학을 위한 QGIS 활용과 지리공간분석. 윤성사.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anum Gothic"/>
                <a:ea typeface="Nanum Gothic"/>
                <a:cs typeface="Nanum Gothic"/>
                <a:sym typeface="Nanum Gothic"/>
              </a:rPr>
              <a:t>[7] Anselin L. (2020). Local Spatial Autocorrelation (1): LISA and Local Moran. http://geodacenter.github.io/workbook/6a_local_auto/lab6a.html.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anum Gothic"/>
                <a:ea typeface="Nanum Gothic"/>
                <a:cs typeface="Nanum Gothic"/>
                <a:sym typeface="Nanum Gothic"/>
              </a:rPr>
              <a:t>[8] 이경주 외 3인. (2015). 공간통계 분석의 이해와 활용을 위한 첫걸음. 국토연구원.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anum Gothic"/>
                <a:ea typeface="Nanum Gothic"/>
                <a:cs typeface="Nanum Gothic"/>
                <a:sym typeface="Nanum Gothic"/>
              </a:rPr>
              <a:t>[9] 인천광역시 연수구 경관계획 본보고서 2021. 연수구청.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5" name="Google Shape;615;g15bb4bb7290_0_449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"/>
          <p:cNvSpPr txBox="1"/>
          <p:nvPr/>
        </p:nvSpPr>
        <p:spPr>
          <a:xfrm>
            <a:off x="3553449" y="2879950"/>
            <a:ext cx="475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 sz="2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1" name="Google Shape;6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425" y="6013250"/>
            <a:ext cx="1189750" cy="4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f523a630c_0_11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3" name="Google Shape;173;g15f523a630c_0_11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제안 배경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4" name="Google Shape;174;g15f523a630c_0_11"/>
          <p:cNvSpPr txBox="1"/>
          <p:nvPr/>
        </p:nvSpPr>
        <p:spPr>
          <a:xfrm>
            <a:off x="452675" y="1290780"/>
            <a:ext cx="7569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연수지구 택지개발사업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 【건설교통부공고 제1995-23호】</a:t>
            </a:r>
            <a:br>
              <a:rPr lang="en-US" sz="16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 - 사업준공(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1995. 1. 25.)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 이후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27년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 경과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170개 공동주택 단지 중 30년이 경과한 단지가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12곳</a:t>
            </a:r>
            <a:b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</a:b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향후 5년 이내 안전진단 이후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재건축 정비계획 수립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가능 단지 </a:t>
            </a:r>
            <a:br>
              <a:rPr lang="en-US" sz="16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- 83개(49,602세대, 약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49%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송도동 일원(송도국제도시)은 경제자유구역으로 빠른 성장 중</a:t>
            </a:r>
            <a:br>
              <a:rPr lang="en-US" sz="16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- 원도심과의 지역개발 격차 심화 가속</a:t>
            </a:r>
            <a:br>
              <a:rPr lang="en-US" sz="1600">
                <a:latin typeface="Nanum Gothic"/>
                <a:ea typeface="Nanum Gothic"/>
                <a:cs typeface="Nanum Gothic"/>
                <a:sym typeface="Nanum Gothic"/>
              </a:rPr>
            </a:b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따라서, </a:t>
            </a:r>
            <a:r>
              <a:rPr b="1" lang="en-US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연수구의 균형발전 및 원도심의 활성화를 위한 방안을 제안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하고자 함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5" name="Google Shape;175;g15f523a630c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900" y="1287124"/>
            <a:ext cx="3530524" cy="41371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5880"/>
              </a:srgbClr>
            </a:outerShdw>
          </a:effectLst>
        </p:spPr>
      </p:pic>
      <p:sp>
        <p:nvSpPr>
          <p:cNvPr id="176" name="Google Shape;176;g15f523a630c_0_11"/>
          <p:cNvSpPr txBox="1"/>
          <p:nvPr/>
        </p:nvSpPr>
        <p:spPr>
          <a:xfrm>
            <a:off x="8118950" y="5481242"/>
            <a:ext cx="35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&lt;연수구 행정동 지도&gt;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g15bb4bb7290_0_631"/>
          <p:cNvGrpSpPr/>
          <p:nvPr/>
        </p:nvGrpSpPr>
        <p:grpSpPr>
          <a:xfrm>
            <a:off x="584200" y="1393613"/>
            <a:ext cx="11247613" cy="1571071"/>
            <a:chOff x="584200" y="1546013"/>
            <a:chExt cx="11247613" cy="1571071"/>
          </a:xfrm>
        </p:grpSpPr>
        <p:sp>
          <p:nvSpPr>
            <p:cNvPr id="182" name="Google Shape;182;g15bb4bb7290_0_631"/>
            <p:cNvSpPr txBox="1"/>
            <p:nvPr/>
          </p:nvSpPr>
          <p:spPr>
            <a:xfrm>
              <a:off x="584200" y="1546013"/>
              <a:ext cx="3274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연수구 쇠퇴현황 분석</a:t>
              </a:r>
              <a:endParaRPr sz="18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183" name="Google Shape;183;g15bb4bb7290_0_631"/>
            <p:cNvSpPr/>
            <p:nvPr/>
          </p:nvSpPr>
          <p:spPr>
            <a:xfrm>
              <a:off x="584200" y="2045224"/>
              <a:ext cx="2679650" cy="1071860"/>
            </a:xfrm>
            <a:custGeom>
              <a:rect b="b" l="l" r="r" t="t"/>
              <a:pathLst>
                <a:path extrusionOk="0" h="773906" w="1934765">
                  <a:moveTo>
                    <a:pt x="0" y="0"/>
                  </a:moveTo>
                  <a:lnTo>
                    <a:pt x="1547812" y="0"/>
                  </a:lnTo>
                  <a:lnTo>
                    <a:pt x="1934765" y="386953"/>
                  </a:lnTo>
                  <a:lnTo>
                    <a:pt x="1547812" y="773906"/>
                  </a:lnTo>
                  <a:lnTo>
                    <a:pt x="0" y="7739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0675" lIns="181350" spcFirstLastPara="1" rIns="238800" wrap="square" tIns="9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t/>
              </a:r>
              <a:endPara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15bb4bb7290_0_631"/>
            <p:cNvSpPr/>
            <p:nvPr/>
          </p:nvSpPr>
          <p:spPr>
            <a:xfrm>
              <a:off x="2726190" y="2045224"/>
              <a:ext cx="2679650" cy="1071860"/>
            </a:xfrm>
            <a:custGeom>
              <a:rect b="b" l="l" r="r" t="t"/>
              <a:pathLst>
                <a:path extrusionOk="0" h="773906" w="1934765">
                  <a:moveTo>
                    <a:pt x="0" y="0"/>
                  </a:moveTo>
                  <a:lnTo>
                    <a:pt x="1547812" y="0"/>
                  </a:lnTo>
                  <a:lnTo>
                    <a:pt x="1934765" y="386953"/>
                  </a:lnTo>
                  <a:lnTo>
                    <a:pt x="1547812" y="773906"/>
                  </a:lnTo>
                  <a:lnTo>
                    <a:pt x="0" y="773906"/>
                  </a:lnTo>
                  <a:lnTo>
                    <a:pt x="386953" y="386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69325" lIns="490950" spcFirstLastPara="1" rIns="421600" wrap="square" tIns="6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15bb4bb7290_0_631"/>
            <p:cNvSpPr/>
            <p:nvPr/>
          </p:nvSpPr>
          <p:spPr>
            <a:xfrm>
              <a:off x="4868181" y="2045224"/>
              <a:ext cx="2679650" cy="1071860"/>
            </a:xfrm>
            <a:custGeom>
              <a:rect b="b" l="l" r="r" t="t"/>
              <a:pathLst>
                <a:path extrusionOk="0" h="773906" w="1934765">
                  <a:moveTo>
                    <a:pt x="0" y="0"/>
                  </a:moveTo>
                  <a:lnTo>
                    <a:pt x="1547812" y="0"/>
                  </a:lnTo>
                  <a:lnTo>
                    <a:pt x="1934765" y="386953"/>
                  </a:lnTo>
                  <a:lnTo>
                    <a:pt x="1547812" y="773906"/>
                  </a:lnTo>
                  <a:lnTo>
                    <a:pt x="0" y="773906"/>
                  </a:lnTo>
                  <a:lnTo>
                    <a:pt x="386953" y="386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9325" lIns="490950" spcFirstLastPara="1" rIns="421600" wrap="square" tIns="6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15bb4bb7290_0_631"/>
            <p:cNvSpPr/>
            <p:nvPr/>
          </p:nvSpPr>
          <p:spPr>
            <a:xfrm>
              <a:off x="7010171" y="2045224"/>
              <a:ext cx="2679650" cy="1071860"/>
            </a:xfrm>
            <a:custGeom>
              <a:rect b="b" l="l" r="r" t="t"/>
              <a:pathLst>
                <a:path extrusionOk="0" h="773906" w="1934765">
                  <a:moveTo>
                    <a:pt x="0" y="0"/>
                  </a:moveTo>
                  <a:lnTo>
                    <a:pt x="1547812" y="0"/>
                  </a:lnTo>
                  <a:lnTo>
                    <a:pt x="1934765" y="386953"/>
                  </a:lnTo>
                  <a:lnTo>
                    <a:pt x="1547812" y="773906"/>
                  </a:lnTo>
                  <a:lnTo>
                    <a:pt x="0" y="773906"/>
                  </a:lnTo>
                  <a:lnTo>
                    <a:pt x="386953" y="386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4F70"/>
            </a:solidFill>
            <a:ln>
              <a:noFill/>
            </a:ln>
          </p:spPr>
          <p:txBody>
            <a:bodyPr anchorCtr="0" anchor="ctr" bIns="109325" lIns="550950" spcFirstLastPara="1" rIns="441625" wrap="square" tIns="10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Arial"/>
                <a:buNone/>
              </a:pPr>
              <a:r>
                <a:t/>
              </a:r>
              <a:endPara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15bb4bb7290_0_631"/>
            <p:cNvSpPr/>
            <p:nvPr/>
          </p:nvSpPr>
          <p:spPr>
            <a:xfrm>
              <a:off x="9152163" y="2045224"/>
              <a:ext cx="2679650" cy="1071860"/>
            </a:xfrm>
            <a:custGeom>
              <a:rect b="b" l="l" r="r" t="t"/>
              <a:pathLst>
                <a:path extrusionOk="0" h="773906" w="1934765">
                  <a:moveTo>
                    <a:pt x="0" y="0"/>
                  </a:moveTo>
                  <a:lnTo>
                    <a:pt x="1547812" y="0"/>
                  </a:lnTo>
                  <a:lnTo>
                    <a:pt x="1934765" y="386953"/>
                  </a:lnTo>
                  <a:lnTo>
                    <a:pt x="1547812" y="773906"/>
                  </a:lnTo>
                  <a:lnTo>
                    <a:pt x="0" y="773906"/>
                  </a:lnTo>
                  <a:lnTo>
                    <a:pt x="386953" y="386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09325" lIns="550950" spcFirstLastPara="1" rIns="441625" wrap="square" tIns="10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Arial"/>
                <a:buNone/>
              </a:pPr>
              <a:r>
                <a:t/>
              </a:r>
              <a:endPara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15bb4bb7290_0_631"/>
            <p:cNvSpPr txBox="1"/>
            <p:nvPr/>
          </p:nvSpPr>
          <p:spPr>
            <a:xfrm>
              <a:off x="1115068" y="2165639"/>
              <a:ext cx="1002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요인 분석</a:t>
              </a:r>
              <a:endParaRPr b="1" i="0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9" name="Google Shape;189;g15bb4bb7290_0_631"/>
            <p:cNvSpPr txBox="1"/>
            <p:nvPr/>
          </p:nvSpPr>
          <p:spPr>
            <a:xfrm>
              <a:off x="3564871" y="2165639"/>
              <a:ext cx="1002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현황 확인</a:t>
              </a:r>
              <a:endParaRPr b="1" i="0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0" name="Google Shape;190;g15bb4bb7290_0_631"/>
            <p:cNvSpPr txBox="1"/>
            <p:nvPr/>
          </p:nvSpPr>
          <p:spPr>
            <a:xfrm>
              <a:off x="5508086" y="2165650"/>
              <a:ext cx="1489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인사이트 도출</a:t>
              </a:r>
              <a:endParaRPr b="1" i="0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1" name="Google Shape;191;g15bb4bb7290_0_631"/>
            <p:cNvSpPr txBox="1"/>
            <p:nvPr/>
          </p:nvSpPr>
          <p:spPr>
            <a:xfrm>
              <a:off x="7590897" y="2165650"/>
              <a:ext cx="1489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시범지구 선정</a:t>
              </a:r>
              <a:endParaRPr b="1" i="0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2" name="Google Shape;192;g15bb4bb7290_0_631"/>
            <p:cNvSpPr txBox="1"/>
            <p:nvPr/>
          </p:nvSpPr>
          <p:spPr>
            <a:xfrm>
              <a:off x="9805251" y="2165650"/>
              <a:ext cx="1540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맞춤 정책 제안</a:t>
              </a:r>
              <a:endParaRPr b="1" i="0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93" name="Google Shape;193;g15bb4bb7290_0_631"/>
          <p:cNvSpPr txBox="1"/>
          <p:nvPr/>
        </p:nvSpPr>
        <p:spPr>
          <a:xfrm>
            <a:off x="584200" y="3510675"/>
            <a:ext cx="32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 Tools</a:t>
            </a:r>
            <a:endParaRPr sz="1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4" name="Google Shape;194;g15bb4bb7290_0_631"/>
          <p:cNvSpPr/>
          <p:nvPr/>
        </p:nvSpPr>
        <p:spPr>
          <a:xfrm>
            <a:off x="584200" y="3972375"/>
            <a:ext cx="10365600" cy="18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g15bb4bb7290_0_631"/>
          <p:cNvGrpSpPr/>
          <p:nvPr/>
        </p:nvGrpSpPr>
        <p:grpSpPr>
          <a:xfrm>
            <a:off x="724225" y="4083740"/>
            <a:ext cx="10085550" cy="1596495"/>
            <a:chOff x="1633725" y="4265890"/>
            <a:chExt cx="10085550" cy="1596495"/>
          </a:xfrm>
        </p:grpSpPr>
        <p:pic>
          <p:nvPicPr>
            <p:cNvPr id="196" name="Google Shape;196;g15bb4bb7290_0_6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7963" y="4266799"/>
              <a:ext cx="2555075" cy="754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g15bb4bb7290_0_6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6178" y="4265890"/>
              <a:ext cx="2555075" cy="756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g15bb4bb7290_0_6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13570" y="5186109"/>
              <a:ext cx="1265853" cy="67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g15bb4bb7290_0_6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33725" y="5250560"/>
              <a:ext cx="2603550" cy="611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g15bb4bb7290_0_6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26275" y="5350729"/>
              <a:ext cx="3593000" cy="41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g15bb4bb7290_0_6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805261" y="4266789"/>
              <a:ext cx="1914014" cy="107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g15bb4bb7290_0_6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84820" y="4266800"/>
              <a:ext cx="2476843" cy="107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g15bb4bb7290_0_6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08525" y="5186096"/>
              <a:ext cx="2305050" cy="676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g15bb4bb7290_0_631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Intro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5" name="Google Shape;205;g15bb4bb7290_0_631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제안</a:t>
            </a: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 방향 및 사용 도구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bb4bb7290_9_1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11" name="Google Shape;211;g15bb4bb7290_9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67" y="1235375"/>
            <a:ext cx="8540282" cy="335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g15bb4bb7290_9_1"/>
          <p:cNvSpPr txBox="1"/>
          <p:nvPr/>
        </p:nvSpPr>
        <p:spPr>
          <a:xfrm>
            <a:off x="1580450" y="5080775"/>
            <a:ext cx="1041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송도를 제외한 연수구 민원데이터를 기반으로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상위 50개의 키워드를 추출하여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워드 클라우드 생성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횡단보도, 교차로, 차량 등과 같은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교통 관련 키워드가 상위권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을 차지하고 있는 것을 확인 가능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소화전, 장애인, 버스정류소와 같은 다양한 분야에서의 민원이 발생하고 있는 것을 확인</a:t>
            </a:r>
            <a:endParaRPr sz="16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g15bb4bb7290_9_1"/>
          <p:cNvSpPr/>
          <p:nvPr/>
        </p:nvSpPr>
        <p:spPr>
          <a:xfrm>
            <a:off x="11098600" y="653150"/>
            <a:ext cx="665100" cy="653700"/>
          </a:xfrm>
          <a:prstGeom prst="rect">
            <a:avLst/>
          </a:prstGeom>
          <a:solidFill>
            <a:srgbClr val="17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5bb4bb7290_9_1"/>
          <p:cNvSpPr txBox="1"/>
          <p:nvPr/>
        </p:nvSpPr>
        <p:spPr>
          <a:xfrm>
            <a:off x="10651000" y="1306850"/>
            <a:ext cx="156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대시보드 QR링크</a:t>
            </a:r>
            <a:endParaRPr sz="1000"/>
          </a:p>
        </p:txBody>
      </p:sp>
      <p:sp>
        <p:nvSpPr>
          <p:cNvPr id="215" name="Google Shape;215;g15bb4bb7290_9_1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EDA (Exploratory Data Analysis, 탐색적 데이터 분석)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g15bb4bb7290_9_1"/>
          <p:cNvSpPr txBox="1"/>
          <p:nvPr/>
        </p:nvSpPr>
        <p:spPr>
          <a:xfrm>
            <a:off x="3410025" y="4611075"/>
            <a:ext cx="5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&lt;연수구 민원데이터 워드 클라우드 결과 (송도 제외)&gt;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17" name="Google Shape;217;g15bb4bb7290_9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7664" y="576072"/>
            <a:ext cx="731520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bb4bb7290_8_15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3" name="Google Shape;223;g15bb4bb7290_8_15"/>
          <p:cNvSpPr txBox="1"/>
          <p:nvPr/>
        </p:nvSpPr>
        <p:spPr>
          <a:xfrm>
            <a:off x="1580450" y="5080775"/>
            <a:ext cx="1041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송도를 제외한 연수구의 세대원 수를 1인부터 6인 이상으로 기준을 나눠서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연도별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막대 그래프로 표시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시간이 지날수록 1인 가구가 증가하고 있음을 확인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❏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연수 1동과 청학동에서 눈에 띄게 1인 가구의 수가 높은 것을 확인</a:t>
            </a:r>
            <a:endParaRPr sz="16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g15bb4bb7290_8_15"/>
          <p:cNvSpPr/>
          <p:nvPr/>
        </p:nvSpPr>
        <p:spPr>
          <a:xfrm>
            <a:off x="11098600" y="653150"/>
            <a:ext cx="665100" cy="653700"/>
          </a:xfrm>
          <a:prstGeom prst="rect">
            <a:avLst/>
          </a:prstGeom>
          <a:solidFill>
            <a:srgbClr val="17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5bb4bb7290_8_15"/>
          <p:cNvSpPr txBox="1"/>
          <p:nvPr/>
        </p:nvSpPr>
        <p:spPr>
          <a:xfrm>
            <a:off x="10651000" y="1306850"/>
            <a:ext cx="156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대시보드 QR링크</a:t>
            </a:r>
            <a:endParaRPr sz="1000"/>
          </a:p>
        </p:txBody>
      </p:sp>
      <p:sp>
        <p:nvSpPr>
          <p:cNvPr id="226" name="Google Shape;226;g15bb4bb7290_8_15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EDA (Exploratory Data Analysis, 탐색적 데이터 분석)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g15bb4bb7290_8_15"/>
          <p:cNvSpPr txBox="1"/>
          <p:nvPr/>
        </p:nvSpPr>
        <p:spPr>
          <a:xfrm>
            <a:off x="3410025" y="4687275"/>
            <a:ext cx="5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&lt;연수구 연도별 세대원 수 (송도 제외)&gt;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28" name="Google Shape;228;g15bb4bb7290_8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438" y="1141055"/>
            <a:ext cx="7219117" cy="34869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g15bb4bb7290_8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7664" y="576072"/>
            <a:ext cx="731520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f523a630c_0_268"/>
          <p:cNvSpPr txBox="1"/>
          <p:nvPr/>
        </p:nvSpPr>
        <p:spPr>
          <a:xfrm>
            <a:off x="1250500" y="5277400"/>
            <a:ext cx="9200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인구 전입/전출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관내: 해당 같은 동을 말함   ex. 선학동 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선학동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인천광역시: 해당 같은 동을 제외한 인천시 모든 동   ex. 선학동 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 청학동, 선학동 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 인천 서구 석남동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시외: 인천시 제외한 국내 모든 지역   ex. 선학동 </a:t>
            </a: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 서울 종로구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" name="Google Shape;235;g15f523a630c_0_268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6" name="Google Shape;236;g15f523a630c_0_268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EDA (Exploratory Data Analysis, 탐색적 데이터 분석)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g15f523a630c_0_268"/>
          <p:cNvSpPr txBox="1"/>
          <p:nvPr/>
        </p:nvSpPr>
        <p:spPr>
          <a:xfrm>
            <a:off x="8060200" y="1764050"/>
            <a:ext cx="156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전출</a:t>
            </a:r>
            <a:r>
              <a:rPr lang="en-US" sz="1000"/>
              <a:t> QR링크</a:t>
            </a:r>
            <a:endParaRPr sz="1000"/>
          </a:p>
        </p:txBody>
      </p:sp>
      <p:sp>
        <p:nvSpPr>
          <p:cNvPr id="238" name="Google Shape;238;g15f523a630c_0_268"/>
          <p:cNvSpPr/>
          <p:nvPr/>
        </p:nvSpPr>
        <p:spPr>
          <a:xfrm>
            <a:off x="8584000" y="1124712"/>
            <a:ext cx="665100" cy="653700"/>
          </a:xfrm>
          <a:prstGeom prst="rect">
            <a:avLst/>
          </a:prstGeom>
          <a:solidFill>
            <a:srgbClr val="17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g15f523a630c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975" y="1043430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5f523a630c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00" y="2068855"/>
            <a:ext cx="5006791" cy="279505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g15f523a630c_0_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2068850"/>
            <a:ext cx="5005424" cy="2801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g15f523a630c_0_268"/>
          <p:cNvSpPr txBox="1"/>
          <p:nvPr/>
        </p:nvSpPr>
        <p:spPr>
          <a:xfrm>
            <a:off x="2497600" y="1764050"/>
            <a:ext cx="156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전입 QR링크</a:t>
            </a:r>
            <a:endParaRPr sz="1000"/>
          </a:p>
        </p:txBody>
      </p:sp>
      <p:sp>
        <p:nvSpPr>
          <p:cNvPr id="243" name="Google Shape;243;g15f523a630c_0_268"/>
          <p:cNvSpPr/>
          <p:nvPr/>
        </p:nvSpPr>
        <p:spPr>
          <a:xfrm>
            <a:off x="3021400" y="1124712"/>
            <a:ext cx="665100" cy="653700"/>
          </a:xfrm>
          <a:prstGeom prst="rect">
            <a:avLst/>
          </a:prstGeom>
          <a:solidFill>
            <a:srgbClr val="1716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15f523a630c_0_2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49375" y="1043430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5f523a630c_0_268"/>
          <p:cNvSpPr txBox="1"/>
          <p:nvPr/>
        </p:nvSpPr>
        <p:spPr>
          <a:xfrm>
            <a:off x="762000" y="4863900"/>
            <a:ext cx="49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&lt;연수구 연도별 전입&gt;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6" name="Google Shape;246;g15f523a630c_0_268"/>
          <p:cNvSpPr txBox="1"/>
          <p:nvPr/>
        </p:nvSpPr>
        <p:spPr>
          <a:xfrm>
            <a:off x="6324600" y="4787700"/>
            <a:ext cx="49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&lt;연수구 연도별 전출&gt; 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g15f523a630c_0_0"/>
          <p:cNvCxnSpPr/>
          <p:nvPr/>
        </p:nvCxnSpPr>
        <p:spPr>
          <a:xfrm>
            <a:off x="4251960" y="1244598"/>
            <a:ext cx="0" cy="432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g15f523a630c_0_0"/>
          <p:cNvCxnSpPr/>
          <p:nvPr/>
        </p:nvCxnSpPr>
        <p:spPr>
          <a:xfrm>
            <a:off x="7933944" y="1244598"/>
            <a:ext cx="0" cy="432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53" name="Google Shape;253;g15f523a630c_0_0"/>
          <p:cNvGrpSpPr/>
          <p:nvPr/>
        </p:nvGrpSpPr>
        <p:grpSpPr>
          <a:xfrm>
            <a:off x="8086725" y="1137900"/>
            <a:ext cx="3244400" cy="4207804"/>
            <a:chOff x="8086725" y="1877550"/>
            <a:chExt cx="3244400" cy="4207804"/>
          </a:xfrm>
        </p:grpSpPr>
        <p:grpSp>
          <p:nvGrpSpPr>
            <p:cNvPr id="254" name="Google Shape;254;g15f523a630c_0_0"/>
            <p:cNvGrpSpPr/>
            <p:nvPr/>
          </p:nvGrpSpPr>
          <p:grpSpPr>
            <a:xfrm>
              <a:off x="8086725" y="2010767"/>
              <a:ext cx="3244400" cy="4012489"/>
              <a:chOff x="784591" y="2163167"/>
              <a:chExt cx="3244400" cy="4012489"/>
            </a:xfrm>
          </p:grpSpPr>
          <p:sp>
            <p:nvSpPr>
              <p:cNvPr id="255" name="Google Shape;255;g15f523a630c_0_0"/>
              <p:cNvSpPr/>
              <p:nvPr/>
            </p:nvSpPr>
            <p:spPr>
              <a:xfrm>
                <a:off x="1057275" y="2163167"/>
                <a:ext cx="2762700" cy="217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6" name="Google Shape;256;g15f523a630c_0_0"/>
              <p:cNvSpPr txBox="1"/>
              <p:nvPr/>
            </p:nvSpPr>
            <p:spPr>
              <a:xfrm>
                <a:off x="1371140" y="4708108"/>
                <a:ext cx="210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Malgun Gothic"/>
                  <a:buNone/>
                </a:pPr>
                <a:r>
                  <a:rPr b="1" lang="en-US" sz="2000">
                    <a:latin typeface="Nanum Gothic"/>
                    <a:ea typeface="Nanum Gothic"/>
                    <a:cs typeface="Nanum Gothic"/>
                    <a:sym typeface="Nanum Gothic"/>
                  </a:rPr>
                  <a:t>사회복지시설</a:t>
                </a:r>
                <a:endParaRPr b="1" i="0" sz="2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57" name="Google Shape;257;g15f523a630c_0_0"/>
              <p:cNvSpPr txBox="1"/>
              <p:nvPr/>
            </p:nvSpPr>
            <p:spPr>
              <a:xfrm>
                <a:off x="784591" y="5344656"/>
                <a:ext cx="28041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304800" lvl="0" marL="137160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다중이용시설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304800" lvl="0" marL="137160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장애인 복지시설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304800" lvl="0" marL="137160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노인복지시설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258" name="Google Shape;258;g15f523a630c_0_0"/>
              <p:cNvCxnSpPr/>
              <p:nvPr/>
            </p:nvCxnSpPr>
            <p:spPr>
              <a:xfrm>
                <a:off x="1088991" y="4690775"/>
                <a:ext cx="294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pic>
          <p:nvPicPr>
            <p:cNvPr id="259" name="Google Shape;259;g15f523a630c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9425" y="1877550"/>
              <a:ext cx="2947600" cy="231337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60" name="Google Shape;260;g15f523a630c_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02500" y="5773499"/>
              <a:ext cx="323850" cy="31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g15f523a630c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02500" y="5453063"/>
              <a:ext cx="323850" cy="33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g15f523a630c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2500" y="5119700"/>
              <a:ext cx="323850" cy="333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Google Shape;263;g15f523a630c_0_0"/>
          <p:cNvGrpSpPr/>
          <p:nvPr/>
        </p:nvGrpSpPr>
        <p:grpSpPr>
          <a:xfrm>
            <a:off x="4412600" y="1138292"/>
            <a:ext cx="3414300" cy="4170550"/>
            <a:chOff x="4412600" y="1877942"/>
            <a:chExt cx="3414300" cy="4170550"/>
          </a:xfrm>
        </p:grpSpPr>
        <p:grpSp>
          <p:nvGrpSpPr>
            <p:cNvPr id="264" name="Google Shape;264;g15f523a630c_0_0"/>
            <p:cNvGrpSpPr/>
            <p:nvPr/>
          </p:nvGrpSpPr>
          <p:grpSpPr>
            <a:xfrm>
              <a:off x="4412600" y="2010767"/>
              <a:ext cx="3414300" cy="4037725"/>
              <a:chOff x="761533" y="2163167"/>
              <a:chExt cx="3414300" cy="4037725"/>
            </a:xfrm>
          </p:grpSpPr>
          <p:sp>
            <p:nvSpPr>
              <p:cNvPr id="265" name="Google Shape;265;g15f523a630c_0_0"/>
              <p:cNvSpPr/>
              <p:nvPr/>
            </p:nvSpPr>
            <p:spPr>
              <a:xfrm>
                <a:off x="1057275" y="2163167"/>
                <a:ext cx="2762700" cy="217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" name="Google Shape;266;g15f523a630c_0_0"/>
              <p:cNvSpPr txBox="1"/>
              <p:nvPr/>
            </p:nvSpPr>
            <p:spPr>
              <a:xfrm>
                <a:off x="761533" y="4708100"/>
                <a:ext cx="3414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Malgun Gothic"/>
                  <a:buNone/>
                </a:pPr>
                <a:r>
                  <a:rPr b="1" lang="en-US" sz="2000">
                    <a:latin typeface="Nanum Gothic"/>
                    <a:ea typeface="Nanum Gothic"/>
                    <a:cs typeface="Nanum Gothic"/>
                    <a:sym typeface="Nanum Gothic"/>
                  </a:rPr>
                  <a:t>상업시설</a:t>
                </a:r>
                <a:endParaRPr b="1" i="0" sz="2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67" name="Google Shape;267;g15f523a630c_0_0"/>
              <p:cNvSpPr txBox="1"/>
              <p:nvPr/>
            </p:nvSpPr>
            <p:spPr>
              <a:xfrm>
                <a:off x="1209382" y="5369892"/>
                <a:ext cx="28041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304800" lvl="0" marL="91440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중국인 운영 식당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304800" lvl="0" marL="91440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노래연습장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304800" lvl="0" marL="91440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숙박업소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268" name="Google Shape;268;g15f523a630c_0_0"/>
              <p:cNvCxnSpPr/>
              <p:nvPr/>
            </p:nvCxnSpPr>
            <p:spPr>
              <a:xfrm>
                <a:off x="979808" y="4690775"/>
                <a:ext cx="2908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pic>
          <p:nvPicPr>
            <p:cNvPr id="269" name="Google Shape;269;g15f523a630c_0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8138" y="1877942"/>
              <a:ext cx="2929623" cy="2331309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70" name="Google Shape;270;g15f523a630c_0_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21175" y="5236059"/>
              <a:ext cx="196850" cy="20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g15f523a630c_0_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95775" y="5495483"/>
              <a:ext cx="247650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g15f523a630c_0_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95775" y="5778263"/>
              <a:ext cx="247650" cy="238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g15f523a630c_0_0"/>
          <p:cNvGrpSpPr/>
          <p:nvPr/>
        </p:nvGrpSpPr>
        <p:grpSpPr>
          <a:xfrm>
            <a:off x="889575" y="1137909"/>
            <a:ext cx="2933700" cy="4588833"/>
            <a:chOff x="889575" y="1877559"/>
            <a:chExt cx="2933700" cy="4588833"/>
          </a:xfrm>
        </p:grpSpPr>
        <p:grpSp>
          <p:nvGrpSpPr>
            <p:cNvPr id="274" name="Google Shape;274;g15f523a630c_0_0"/>
            <p:cNvGrpSpPr/>
            <p:nvPr/>
          </p:nvGrpSpPr>
          <p:grpSpPr>
            <a:xfrm>
              <a:off x="889575" y="2010767"/>
              <a:ext cx="2933700" cy="4455625"/>
              <a:chOff x="889575" y="2010767"/>
              <a:chExt cx="2933700" cy="4455625"/>
            </a:xfrm>
          </p:grpSpPr>
          <p:sp>
            <p:nvSpPr>
              <p:cNvPr id="275" name="Google Shape;275;g15f523a630c_0_0"/>
              <p:cNvSpPr/>
              <p:nvPr/>
            </p:nvSpPr>
            <p:spPr>
              <a:xfrm>
                <a:off x="1057275" y="2010767"/>
                <a:ext cx="2762700" cy="217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6" name="Google Shape;276;g15f523a630c_0_0"/>
              <p:cNvSpPr txBox="1"/>
              <p:nvPr/>
            </p:nvSpPr>
            <p:spPr>
              <a:xfrm>
                <a:off x="1133475" y="4555700"/>
                <a:ext cx="24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Malgun Gothic"/>
                  <a:buNone/>
                </a:pPr>
                <a:r>
                  <a:rPr b="1" lang="en-US" sz="2000">
                    <a:latin typeface="Nanum Gothic"/>
                    <a:ea typeface="Nanum Gothic"/>
                    <a:cs typeface="Nanum Gothic"/>
                    <a:sym typeface="Nanum Gothic"/>
                  </a:rPr>
                  <a:t>공동주택/교육시설</a:t>
                </a:r>
                <a:endParaRPr b="1" i="0" sz="2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77" name="Google Shape;277;g15f523a630c_0_0"/>
              <p:cNvSpPr txBox="1"/>
              <p:nvPr/>
            </p:nvSpPr>
            <p:spPr>
              <a:xfrm>
                <a:off x="890341" y="4988892"/>
                <a:ext cx="2804100" cy="147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304800" lvl="0" marL="1371600" marR="0" rtl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공동주택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304800" lvl="0" marL="1371600" marR="0" rtl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고등학교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304800" lvl="0" marL="1371600" rtl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중학교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304800" lvl="0" marL="1371600" rtl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초등학교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304800" lvl="0" marL="1371600" rtl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유치원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304800" lvl="0" marL="1371600" rtl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Nanum Gothic"/>
                  <a:buChar char="-"/>
                </a:pPr>
                <a:r>
                  <a:rPr b="1" lang="en-US" sz="1200">
                    <a:solidFill>
                      <a:srgbClr val="3F3F3F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어린이집</a:t>
                </a:r>
                <a:endParaRPr b="1" sz="1200">
                  <a:solidFill>
                    <a:srgbClr val="3F3F3F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278" name="Google Shape;278;g15f523a630c_0_0"/>
              <p:cNvCxnSpPr/>
              <p:nvPr/>
            </p:nvCxnSpPr>
            <p:spPr>
              <a:xfrm>
                <a:off x="889575" y="4538375"/>
                <a:ext cx="2933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pic>
          <p:nvPicPr>
            <p:cNvPr id="279" name="Google Shape;279;g15f523a630c_0_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90350" y="1877559"/>
              <a:ext cx="2929626" cy="2338016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80" name="Google Shape;280;g15f523a630c_0_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968994" y="5021067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15f523a630c_0_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68994" y="5955657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g15f523a630c_0_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968994" y="6189304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g15f523a630c_0_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968994" y="5254714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g15f523a630c_0_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968994" y="5488362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g15f523a630c_0_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968994" y="5722009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g15f523a630c_0_0"/>
          <p:cNvSpPr/>
          <p:nvPr/>
        </p:nvSpPr>
        <p:spPr>
          <a:xfrm>
            <a:off x="889575" y="5755625"/>
            <a:ext cx="96558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인천데이터포털 내 추가적인 공공데이터 활용,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주거와 밀집관련성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있는 현황 시각화 진행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❏"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옥련1동-동춘1동 간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공동주택, 교육시설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/ 연수1동, 옥련2동, 동춘2,3동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사회복지시설</a:t>
            </a: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b="1" lang="en-US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상대적으로 부족</a:t>
            </a:r>
            <a:endParaRPr b="1" sz="16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87" name="Google Shape;287;g15f523a630c_0_0"/>
          <p:cNvSpPr/>
          <p:nvPr/>
        </p:nvSpPr>
        <p:spPr>
          <a:xfrm>
            <a:off x="6146474" y="2041525"/>
            <a:ext cx="470100" cy="470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5f523a630c_0_0"/>
          <p:cNvSpPr/>
          <p:nvPr/>
        </p:nvSpPr>
        <p:spPr>
          <a:xfrm>
            <a:off x="6947749" y="1618825"/>
            <a:ext cx="470100" cy="470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5f523a630c_0_0"/>
          <p:cNvSpPr/>
          <p:nvPr/>
        </p:nvSpPr>
        <p:spPr>
          <a:xfrm>
            <a:off x="5186075" y="1980225"/>
            <a:ext cx="578700" cy="5787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5f523a630c_0_0"/>
          <p:cNvSpPr/>
          <p:nvPr/>
        </p:nvSpPr>
        <p:spPr>
          <a:xfrm>
            <a:off x="5728557" y="1568352"/>
            <a:ext cx="405300" cy="4053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5f523a630c_0_0"/>
          <p:cNvSpPr/>
          <p:nvPr/>
        </p:nvSpPr>
        <p:spPr>
          <a:xfrm>
            <a:off x="1545700" y="1980225"/>
            <a:ext cx="578700" cy="57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5f523a630c_0_0"/>
          <p:cNvSpPr/>
          <p:nvPr/>
        </p:nvSpPr>
        <p:spPr>
          <a:xfrm>
            <a:off x="6460406" y="1697762"/>
            <a:ext cx="307800" cy="3078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5f523a630c_0_0"/>
          <p:cNvSpPr/>
          <p:nvPr/>
        </p:nvSpPr>
        <p:spPr>
          <a:xfrm>
            <a:off x="5993651" y="2609427"/>
            <a:ext cx="253200" cy="2532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5f523a630c_0_0"/>
          <p:cNvSpPr/>
          <p:nvPr/>
        </p:nvSpPr>
        <p:spPr>
          <a:xfrm>
            <a:off x="10143200" y="1664775"/>
            <a:ext cx="340800" cy="340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5f523a630c_0_0"/>
          <p:cNvSpPr/>
          <p:nvPr/>
        </p:nvSpPr>
        <p:spPr>
          <a:xfrm>
            <a:off x="8767800" y="1568350"/>
            <a:ext cx="340800" cy="340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5f523a630c_0_0"/>
          <p:cNvSpPr/>
          <p:nvPr/>
        </p:nvSpPr>
        <p:spPr>
          <a:xfrm>
            <a:off x="9766500" y="2465575"/>
            <a:ext cx="540900" cy="540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5f523a630c_0_0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8" name="Google Shape;298;g15f523a630c_0_0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EDA (Exploratory Data Analysis, 탐색적 데이터 분석)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15f523a630c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50" y="3778325"/>
            <a:ext cx="6628450" cy="2421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4" name="Google Shape;304;g15f523a630c_0_43"/>
          <p:cNvSpPr txBox="1"/>
          <p:nvPr/>
        </p:nvSpPr>
        <p:spPr>
          <a:xfrm>
            <a:off x="1382475" y="2893943"/>
            <a:ext cx="1038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공간적 자기상관</a:t>
            </a: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 : 지리적 또는 공간적인 특성을 지닌 변수들이 공간 상에서 상호작용을 하는 것</a:t>
            </a:r>
            <a:br>
              <a:rPr lang="en-US" sz="18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800">
                <a:latin typeface="Nanum Gothic"/>
                <a:ea typeface="Nanum Gothic"/>
                <a:cs typeface="Nanum Gothic"/>
                <a:sym typeface="Nanum Gothic"/>
              </a:rPr>
              <a:t>(= 공간상의 한 위치에서 발생하는 사건은 그 주변지역에서 발생하는 사건과 높은 상관관계를 가짐)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g15f523a630c_0_43"/>
          <p:cNvSpPr txBox="1"/>
          <p:nvPr/>
        </p:nvSpPr>
        <p:spPr>
          <a:xfrm>
            <a:off x="187600" y="42540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None/>
            </a:pPr>
            <a:r>
              <a:rPr lang="en-US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본론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306" name="Google Shape;306;g15f523a630c_0_43"/>
          <p:cNvGrpSpPr/>
          <p:nvPr/>
        </p:nvGrpSpPr>
        <p:grpSpPr>
          <a:xfrm>
            <a:off x="1552275" y="1036800"/>
            <a:ext cx="8877000" cy="1765800"/>
            <a:chOff x="1348375" y="1040213"/>
            <a:chExt cx="8877000" cy="1765800"/>
          </a:xfrm>
        </p:grpSpPr>
        <p:sp>
          <p:nvSpPr>
            <p:cNvPr id="307" name="Google Shape;307;g15f523a630c_0_43"/>
            <p:cNvSpPr txBox="1"/>
            <p:nvPr/>
          </p:nvSpPr>
          <p:spPr>
            <a:xfrm>
              <a:off x="1348375" y="1141587"/>
              <a:ext cx="88770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Nanum Gothic"/>
                  <a:ea typeface="Nanum Gothic"/>
                  <a:cs typeface="Nanum Gothic"/>
                  <a:sym typeface="Nanum Gothic"/>
                </a:rPr>
                <a:t>Tobler(1970), All things are related, but closer things are more related. </a:t>
              </a:r>
              <a:br>
                <a:rPr lang="en-US" sz="1600">
                  <a:latin typeface="Nanum Gothic"/>
                  <a:ea typeface="Nanum Gothic"/>
                  <a:cs typeface="Nanum Gothic"/>
                  <a:sym typeface="Nanum Gothic"/>
                </a:rPr>
              </a:br>
              <a:br>
                <a:rPr lang="en-US" sz="1600">
                  <a:latin typeface="Nanum Gothic"/>
                  <a:ea typeface="Nanum Gothic"/>
                  <a:cs typeface="Nanum Gothic"/>
                  <a:sym typeface="Nanum Gothic"/>
                </a:rPr>
              </a:br>
              <a:r>
                <a:rPr b="1" i="1" lang="en-US" sz="1600">
                  <a:latin typeface="Nanum Gothic"/>
                  <a:ea typeface="Nanum Gothic"/>
                  <a:cs typeface="Nanum Gothic"/>
                  <a:sym typeface="Nanum Gothic"/>
                </a:rPr>
                <a:t>“모든 것은 그 밖의 다른 모든 것과 관련되어 있지만,</a:t>
              </a:r>
              <a:br>
                <a:rPr b="1" i="1" lang="en-US" sz="1600">
                  <a:latin typeface="Nanum Gothic"/>
                  <a:ea typeface="Nanum Gothic"/>
                  <a:cs typeface="Nanum Gothic"/>
                  <a:sym typeface="Nanum Gothic"/>
                </a:rPr>
              </a:br>
              <a:r>
                <a:rPr b="1" i="1" lang="en-US" sz="1600">
                  <a:latin typeface="Nanum Gothic"/>
                  <a:ea typeface="Nanum Gothic"/>
                  <a:cs typeface="Nanum Gothic"/>
                  <a:sym typeface="Nanum Gothic"/>
                </a:rPr>
                <a:t>서로 가까이 있는 것들이 멀리 있는 것들보다 더 높은 관련성을 보인다</a:t>
              </a:r>
              <a:r>
                <a:rPr b="1" lang="en-US" sz="1600">
                  <a:latin typeface="Nanum Gothic"/>
                  <a:ea typeface="Nanum Gothic"/>
                  <a:cs typeface="Nanum Gothic"/>
                  <a:sym typeface="Nanum Gothic"/>
                </a:rPr>
                <a:t>”</a:t>
              </a:r>
              <a:br>
                <a:rPr lang="en-US" sz="1600">
                  <a:latin typeface="Nanum Gothic"/>
                  <a:ea typeface="Nanum Gothic"/>
                  <a:cs typeface="Nanum Gothic"/>
                  <a:sym typeface="Nanum Gothic"/>
                </a:rPr>
              </a:br>
              <a:br>
                <a:rPr lang="en-US" sz="1600">
                  <a:latin typeface="Nanum Gothic"/>
                  <a:ea typeface="Nanum Gothic"/>
                  <a:cs typeface="Nanum Gothic"/>
                  <a:sym typeface="Nanum Gothic"/>
                </a:rPr>
              </a:br>
              <a:r>
                <a:rPr lang="en-US" sz="1600">
                  <a:latin typeface="Nanum Gothic"/>
                  <a:ea typeface="Nanum Gothic"/>
                  <a:cs typeface="Nanum Gothic"/>
                  <a:sym typeface="Nanum Gothic"/>
                </a:rPr>
                <a:t>&lt;지리학 제1법칙, Tobler’s First Law of Geography&gt;</a:t>
              </a:r>
              <a:endParaRPr sz="1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308" name="Google Shape;308;g15f523a630c_0_43"/>
            <p:cNvSpPr/>
            <p:nvPr/>
          </p:nvSpPr>
          <p:spPr>
            <a:xfrm>
              <a:off x="1729625" y="1040213"/>
              <a:ext cx="6987600" cy="1765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309" name="Google Shape;309;g15f523a630c_0_43"/>
          <p:cNvSpPr txBox="1"/>
          <p:nvPr>
            <p:ph type="title"/>
          </p:nvPr>
        </p:nvSpPr>
        <p:spPr>
          <a:xfrm>
            <a:off x="1898710" y="425405"/>
            <a:ext cx="1009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공간적 자기상관성 (Spatial Autocorrelation)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0" name="Google Shape;310;g15f523a630c_0_43"/>
          <p:cNvSpPr txBox="1"/>
          <p:nvPr/>
        </p:nvSpPr>
        <p:spPr>
          <a:xfrm>
            <a:off x="3015725" y="6239300"/>
            <a:ext cx="5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&lt;공간적 자기상관관계 유형&gt;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오늘의PPT색상테마_031_겨울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E0E0D8"/>
      </a:accent3>
      <a:accent4>
        <a:srgbClr val="C8C2B6"/>
      </a:accent4>
      <a:accent5>
        <a:srgbClr val="A59C91"/>
      </a:accent5>
      <a:accent6>
        <a:srgbClr val="817669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2-8. 킨포크">
      <a:dk1>
        <a:srgbClr val="000000"/>
      </a:dk1>
      <a:lt1>
        <a:srgbClr val="FFFFFF"/>
      </a:lt1>
      <a:dk2>
        <a:srgbClr val="ADB9CA"/>
      </a:dk2>
      <a:lt2>
        <a:srgbClr val="E7E6E6"/>
      </a:lt2>
      <a:accent1>
        <a:srgbClr val="355758"/>
      </a:accent1>
      <a:accent2>
        <a:srgbClr val="E9D9B8"/>
      </a:accent2>
      <a:accent3>
        <a:srgbClr val="343B4D"/>
      </a:accent3>
      <a:accent4>
        <a:srgbClr val="70A7A8"/>
      </a:accent4>
      <a:accent5>
        <a:srgbClr val="6C594B"/>
      </a:accent5>
      <a:accent6>
        <a:srgbClr val="D4B576"/>
      </a:accent6>
      <a:hlink>
        <a:srgbClr val="3A3838"/>
      </a:hlink>
      <a:folHlink>
        <a:srgbClr val="3A38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테마">
  <a:themeElements>
    <a:clrScheme name="오늘의PPT색상테마_031_겨울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06D8C"/>
      </a:accent1>
      <a:accent2>
        <a:srgbClr val="013554"/>
      </a:accent2>
      <a:accent3>
        <a:srgbClr val="20B5C0"/>
      </a:accent3>
      <a:accent4>
        <a:srgbClr val="C8C2B6"/>
      </a:accent4>
      <a:accent5>
        <a:srgbClr val="A59C91"/>
      </a:accent5>
      <a:accent6>
        <a:srgbClr val="817669"/>
      </a:accent6>
      <a:hlink>
        <a:srgbClr val="001342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2015-08-17T11:03:22Z</dcterms:created>
  <dc:creator>.</dc:creator>
</cp:coreProperties>
</file>